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1" r:id="rId4"/>
    <p:sldMasterId id="2147483674" r:id="rId5"/>
    <p:sldMasterId id="2147483687" r:id="rId6"/>
    <p:sldMasterId id="2147483700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45" r:id="rId98"/>
    <p:sldId id="346" r:id="rId99"/>
    <p:sldId id="347" r:id="rId100"/>
    <p:sldId id="348" r:id="rId101"/>
    <p:sldId id="349" r:id="rId102"/>
    <p:sldId id="350" r:id="rId103"/>
    <p:sldId id="351" r:id="rId104"/>
    <p:sldId id="352" r:id="rId105"/>
    <p:sldId id="353" r:id="rId106"/>
    <p:sldId id="354" r:id="rId107"/>
    <p:sldId id="355" r:id="rId108"/>
    <p:sldId id="356" r:id="rId109"/>
    <p:sldId id="357" r:id="rId110"/>
    <p:sldId id="358" r:id="rId111"/>
    <p:sldId id="359" r:id="rId112"/>
    <p:sldId id="360" r:id="rId113"/>
    <p:sldId id="361" r:id="rId114"/>
    <p:sldId id="362" r:id="rId115"/>
    <p:sldId id="363" r:id="rId116"/>
    <p:sldId id="364" r:id="rId117"/>
    <p:sldId id="365" r:id="rId118"/>
    <p:sldId id="366" r:id="rId119"/>
    <p:sldId id="367" r:id="rId120"/>
    <p:sldId id="368" r:id="rId121"/>
    <p:sldId id="369" r:id="rId122"/>
    <p:sldId id="370" r:id="rId123"/>
    <p:sldId id="371" r:id="rId124"/>
    <p:sldId id="372" r:id="rId125"/>
    <p:sldId id="373" r:id="rId126"/>
    <p:sldId id="374" r:id="rId127"/>
    <p:sldId id="375" r:id="rId128"/>
    <p:sldId id="376" r:id="rId129"/>
    <p:sldId id="377" r:id="rId130"/>
    <p:sldId id="378" r:id="rId131"/>
  </p:sldIdLst>
  <p:sldSz cy="6858000" cx="12192000"/>
  <p:notesSz cx="6858000" cy="9144000"/>
  <p:embeddedFontLst>
    <p:embeddedFont>
      <p:font typeface="Corbel"/>
      <p:regular r:id="rId132"/>
      <p:bold r:id="rId133"/>
      <p:italic r:id="rId134"/>
      <p:boldItalic r:id="rId1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36" roundtripDataSignature="AMtx7mhM/AT4Ou8GmYHXfAfnkYkVmkYb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07" Type="http://schemas.openxmlformats.org/officeDocument/2006/relationships/slide" Target="slides/slide99.xml"/><Relationship Id="rId106" Type="http://schemas.openxmlformats.org/officeDocument/2006/relationships/slide" Target="slides/slide98.xml"/><Relationship Id="rId105" Type="http://schemas.openxmlformats.org/officeDocument/2006/relationships/slide" Target="slides/slide97.xml"/><Relationship Id="rId104" Type="http://schemas.openxmlformats.org/officeDocument/2006/relationships/slide" Target="slides/slide96.xml"/><Relationship Id="rId109" Type="http://schemas.openxmlformats.org/officeDocument/2006/relationships/slide" Target="slides/slide101.xml"/><Relationship Id="rId108" Type="http://schemas.openxmlformats.org/officeDocument/2006/relationships/slide" Target="slides/slide100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103" Type="http://schemas.openxmlformats.org/officeDocument/2006/relationships/slide" Target="slides/slide95.xml"/><Relationship Id="rId102" Type="http://schemas.openxmlformats.org/officeDocument/2006/relationships/slide" Target="slides/slide94.xml"/><Relationship Id="rId101" Type="http://schemas.openxmlformats.org/officeDocument/2006/relationships/slide" Target="slides/slide93.xml"/><Relationship Id="rId100" Type="http://schemas.openxmlformats.org/officeDocument/2006/relationships/slide" Target="slides/slide92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29" Type="http://schemas.openxmlformats.org/officeDocument/2006/relationships/slide" Target="slides/slide121.xml"/><Relationship Id="rId128" Type="http://schemas.openxmlformats.org/officeDocument/2006/relationships/slide" Target="slides/slide120.xml"/><Relationship Id="rId127" Type="http://schemas.openxmlformats.org/officeDocument/2006/relationships/slide" Target="slides/slide119.xml"/><Relationship Id="rId126" Type="http://schemas.openxmlformats.org/officeDocument/2006/relationships/slide" Target="slides/slide118.xml"/><Relationship Id="rId26" Type="http://schemas.openxmlformats.org/officeDocument/2006/relationships/slide" Target="slides/slide18.xml"/><Relationship Id="rId121" Type="http://schemas.openxmlformats.org/officeDocument/2006/relationships/slide" Target="slides/slide113.xml"/><Relationship Id="rId25" Type="http://schemas.openxmlformats.org/officeDocument/2006/relationships/slide" Target="slides/slide17.xml"/><Relationship Id="rId120" Type="http://schemas.openxmlformats.org/officeDocument/2006/relationships/slide" Target="slides/slide112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125" Type="http://schemas.openxmlformats.org/officeDocument/2006/relationships/slide" Target="slides/slide117.xml"/><Relationship Id="rId29" Type="http://schemas.openxmlformats.org/officeDocument/2006/relationships/slide" Target="slides/slide21.xml"/><Relationship Id="rId124" Type="http://schemas.openxmlformats.org/officeDocument/2006/relationships/slide" Target="slides/slide116.xml"/><Relationship Id="rId123" Type="http://schemas.openxmlformats.org/officeDocument/2006/relationships/slide" Target="slides/slide115.xml"/><Relationship Id="rId122" Type="http://schemas.openxmlformats.org/officeDocument/2006/relationships/slide" Target="slides/slide114.xml"/><Relationship Id="rId95" Type="http://schemas.openxmlformats.org/officeDocument/2006/relationships/slide" Target="slides/slide87.xml"/><Relationship Id="rId94" Type="http://schemas.openxmlformats.org/officeDocument/2006/relationships/slide" Target="slides/slide86.xml"/><Relationship Id="rId97" Type="http://schemas.openxmlformats.org/officeDocument/2006/relationships/slide" Target="slides/slide89.xml"/><Relationship Id="rId96" Type="http://schemas.openxmlformats.org/officeDocument/2006/relationships/slide" Target="slides/slide88.xml"/><Relationship Id="rId11" Type="http://schemas.openxmlformats.org/officeDocument/2006/relationships/slide" Target="slides/slide3.xml"/><Relationship Id="rId99" Type="http://schemas.openxmlformats.org/officeDocument/2006/relationships/slide" Target="slides/slide91.xml"/><Relationship Id="rId10" Type="http://schemas.openxmlformats.org/officeDocument/2006/relationships/slide" Target="slides/slide2.xml"/><Relationship Id="rId98" Type="http://schemas.openxmlformats.org/officeDocument/2006/relationships/slide" Target="slides/slide90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91" Type="http://schemas.openxmlformats.org/officeDocument/2006/relationships/slide" Target="slides/slide83.xml"/><Relationship Id="rId90" Type="http://schemas.openxmlformats.org/officeDocument/2006/relationships/slide" Target="slides/slide82.xml"/><Relationship Id="rId93" Type="http://schemas.openxmlformats.org/officeDocument/2006/relationships/slide" Target="slides/slide85.xml"/><Relationship Id="rId92" Type="http://schemas.openxmlformats.org/officeDocument/2006/relationships/slide" Target="slides/slide84.xml"/><Relationship Id="rId118" Type="http://schemas.openxmlformats.org/officeDocument/2006/relationships/slide" Target="slides/slide110.xml"/><Relationship Id="rId117" Type="http://schemas.openxmlformats.org/officeDocument/2006/relationships/slide" Target="slides/slide109.xml"/><Relationship Id="rId116" Type="http://schemas.openxmlformats.org/officeDocument/2006/relationships/slide" Target="slides/slide108.xml"/><Relationship Id="rId115" Type="http://schemas.openxmlformats.org/officeDocument/2006/relationships/slide" Target="slides/slide107.xml"/><Relationship Id="rId119" Type="http://schemas.openxmlformats.org/officeDocument/2006/relationships/slide" Target="slides/slide111.xml"/><Relationship Id="rId15" Type="http://schemas.openxmlformats.org/officeDocument/2006/relationships/slide" Target="slides/slide7.xml"/><Relationship Id="rId110" Type="http://schemas.openxmlformats.org/officeDocument/2006/relationships/slide" Target="slides/slide102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14" Type="http://schemas.openxmlformats.org/officeDocument/2006/relationships/slide" Target="slides/slide106.xml"/><Relationship Id="rId18" Type="http://schemas.openxmlformats.org/officeDocument/2006/relationships/slide" Target="slides/slide10.xml"/><Relationship Id="rId113" Type="http://schemas.openxmlformats.org/officeDocument/2006/relationships/slide" Target="slides/slide105.xml"/><Relationship Id="rId112" Type="http://schemas.openxmlformats.org/officeDocument/2006/relationships/slide" Target="slides/slide104.xml"/><Relationship Id="rId111" Type="http://schemas.openxmlformats.org/officeDocument/2006/relationships/slide" Target="slides/slide103.xml"/><Relationship Id="rId84" Type="http://schemas.openxmlformats.org/officeDocument/2006/relationships/slide" Target="slides/slide76.xml"/><Relationship Id="rId83" Type="http://schemas.openxmlformats.org/officeDocument/2006/relationships/slide" Target="slides/slide75.xml"/><Relationship Id="rId86" Type="http://schemas.openxmlformats.org/officeDocument/2006/relationships/slide" Target="slides/slide78.xml"/><Relationship Id="rId85" Type="http://schemas.openxmlformats.org/officeDocument/2006/relationships/slide" Target="slides/slide77.xml"/><Relationship Id="rId88" Type="http://schemas.openxmlformats.org/officeDocument/2006/relationships/slide" Target="slides/slide80.xml"/><Relationship Id="rId87" Type="http://schemas.openxmlformats.org/officeDocument/2006/relationships/slide" Target="slides/slide79.xml"/><Relationship Id="rId89" Type="http://schemas.openxmlformats.org/officeDocument/2006/relationships/slide" Target="slides/slide81.xml"/><Relationship Id="rId80" Type="http://schemas.openxmlformats.org/officeDocument/2006/relationships/slide" Target="slides/slide72.xml"/><Relationship Id="rId82" Type="http://schemas.openxmlformats.org/officeDocument/2006/relationships/slide" Target="slides/slide74.xml"/><Relationship Id="rId81" Type="http://schemas.openxmlformats.org/officeDocument/2006/relationships/slide" Target="slides/slide73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1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75" Type="http://schemas.openxmlformats.org/officeDocument/2006/relationships/slide" Target="slides/slide67.xml"/><Relationship Id="rId74" Type="http://schemas.openxmlformats.org/officeDocument/2006/relationships/slide" Target="slides/slide66.xml"/><Relationship Id="rId77" Type="http://schemas.openxmlformats.org/officeDocument/2006/relationships/slide" Target="slides/slide69.xml"/><Relationship Id="rId76" Type="http://schemas.openxmlformats.org/officeDocument/2006/relationships/slide" Target="slides/slide68.xml"/><Relationship Id="rId79" Type="http://schemas.openxmlformats.org/officeDocument/2006/relationships/slide" Target="slides/slide71.xml"/><Relationship Id="rId78" Type="http://schemas.openxmlformats.org/officeDocument/2006/relationships/slide" Target="slides/slide70.xml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132" Type="http://schemas.openxmlformats.org/officeDocument/2006/relationships/font" Target="fonts/Corbel-regular.fntdata"/><Relationship Id="rId131" Type="http://schemas.openxmlformats.org/officeDocument/2006/relationships/slide" Target="slides/slide123.xml"/><Relationship Id="rId130" Type="http://schemas.openxmlformats.org/officeDocument/2006/relationships/slide" Target="slides/slide122.xml"/><Relationship Id="rId136" Type="http://customschemas.google.com/relationships/presentationmetadata" Target="metadata"/><Relationship Id="rId135" Type="http://schemas.openxmlformats.org/officeDocument/2006/relationships/font" Target="fonts/Corbel-boldItalic.fntdata"/><Relationship Id="rId134" Type="http://schemas.openxmlformats.org/officeDocument/2006/relationships/font" Target="fonts/Corbel-italic.fntdata"/><Relationship Id="rId133" Type="http://schemas.openxmlformats.org/officeDocument/2006/relationships/font" Target="fonts/Corbel-bold.fntdata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66" Type="http://schemas.openxmlformats.org/officeDocument/2006/relationships/slide" Target="slides/slide58.xml"/><Relationship Id="rId65" Type="http://schemas.openxmlformats.org/officeDocument/2006/relationships/slide" Target="slides/slide57.xml"/><Relationship Id="rId68" Type="http://schemas.openxmlformats.org/officeDocument/2006/relationships/slide" Target="slides/slide60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69" Type="http://schemas.openxmlformats.org/officeDocument/2006/relationships/slide" Target="slides/slide6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55" Type="http://schemas.openxmlformats.org/officeDocument/2006/relationships/slide" Target="slides/slide47.xml"/><Relationship Id="rId54" Type="http://schemas.openxmlformats.org/officeDocument/2006/relationships/slide" Target="slides/slide46.xml"/><Relationship Id="rId57" Type="http://schemas.openxmlformats.org/officeDocument/2006/relationships/slide" Target="slides/slide49.xml"/><Relationship Id="rId56" Type="http://schemas.openxmlformats.org/officeDocument/2006/relationships/slide" Target="slides/slide48.xml"/><Relationship Id="rId59" Type="http://schemas.openxmlformats.org/officeDocument/2006/relationships/slide" Target="slides/slide51.xml"/><Relationship Id="rId58" Type="http://schemas.openxmlformats.org/officeDocument/2006/relationships/slide" Target="slides/slide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tackoverflow.com/questions/43618692/is-cte-really-a-view" TargetMode="Externa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tackoverflow.com/questions/11169550/is-there-a-performance-difference-between-cte-sub-query-temporary-table-or-ta" TargetMode="Externa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omasbeuzen.com/post/git-fork-branch-pull/" TargetMode="Externa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:notes"/>
          <p:cNvSpPr/>
          <p:nvPr>
            <p:ph idx="2" type="sldImg"/>
          </p:nvPr>
        </p:nvSpPr>
        <p:spPr>
          <a:xfrm>
            <a:off x="685800" y="1143000"/>
            <a:ext cx="5483160" cy="3083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8" name="Google Shape;288;p2:notes"/>
          <p:cNvSpPr txBox="1"/>
          <p:nvPr>
            <p:ph idx="1"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311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r>
              <a:rPr b="0" lang="en-US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https://udacity.zoom.us/j/7991233356   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:notes"/>
          <p:cNvSpPr/>
          <p:nvPr/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8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8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86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86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87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87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88:notes"/>
          <p:cNvSpPr/>
          <p:nvPr>
            <p:ph idx="2" type="sldImg"/>
          </p:nvPr>
        </p:nvSpPr>
        <p:spPr>
          <a:xfrm>
            <a:off x="380880" y="694800"/>
            <a:ext cx="6094440" cy="34275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19" name="Google Shape;1119;p88:notes"/>
          <p:cNvSpPr txBox="1"/>
          <p:nvPr>
            <p:ph idx="1"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28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strike="noStrike">
                <a:latin typeface="Arial"/>
                <a:ea typeface="Arial"/>
                <a:cs typeface="Arial"/>
                <a:sym typeface="Arial"/>
              </a:rPr>
              <a:t>The same result can be obtained with window SQL functions and just one CTE, but we used multiple common table expressions here.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89:notes"/>
          <p:cNvSpPr/>
          <p:nvPr>
            <p:ph idx="2" type="sldImg"/>
          </p:nvPr>
        </p:nvSpPr>
        <p:spPr>
          <a:xfrm>
            <a:off x="685800" y="1143000"/>
            <a:ext cx="5483160" cy="3083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32" name="Google Shape;1132;p89:notes"/>
          <p:cNvSpPr txBox="1"/>
          <p:nvPr>
            <p:ph idx="1"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311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WITH clauses allow us to improve the structure of an SQL statement without polluting the database namespace.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-21311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-21311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As far as I understand, where is not possible. 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-21311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SELECT is possible only with correlated subquery. (slow)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89:notes"/>
          <p:cNvSpPr/>
          <p:nvPr/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90:notes"/>
          <p:cNvSpPr/>
          <p:nvPr>
            <p:ph idx="2" type="sldImg"/>
          </p:nvPr>
        </p:nvSpPr>
        <p:spPr>
          <a:xfrm>
            <a:off x="685800" y="1143000"/>
            <a:ext cx="5483160" cy="3083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40" name="Google Shape;1140;p90:notes"/>
          <p:cNvSpPr txBox="1"/>
          <p:nvPr>
            <p:ph idx="1"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311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WITH clauses allow us to improve the structure of an SQL statement without polluting the database namespace.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-21311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-21311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As far as I understand, where is not possible. 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-21311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SELECT is possible only with correlated subquery. (slow)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90:notes"/>
          <p:cNvSpPr/>
          <p:nvPr/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91:notes"/>
          <p:cNvSpPr/>
          <p:nvPr>
            <p:ph idx="2" type="sldImg"/>
          </p:nvPr>
        </p:nvSpPr>
        <p:spPr>
          <a:xfrm>
            <a:off x="685800" y="1143000"/>
            <a:ext cx="5483160" cy="3083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49" name="Google Shape;1149;p91:notes"/>
          <p:cNvSpPr txBox="1"/>
          <p:nvPr>
            <p:ph idx="1"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311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WITH clauses allow us to improve the structure of an SQL statement without polluting the database namespace.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-21311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-21311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As far as I understand, where is not possible. 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-21311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SELECT is possible only with correlated subquery. (slow)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Google Shape;1150;p91:notes"/>
          <p:cNvSpPr/>
          <p:nvPr/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93:notes"/>
          <p:cNvSpPr/>
          <p:nvPr>
            <p:ph idx="2" type="sldImg"/>
          </p:nvPr>
        </p:nvSpPr>
        <p:spPr>
          <a:xfrm>
            <a:off x="380880" y="694800"/>
            <a:ext cx="6094440" cy="34275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59" name="Google Shape;1159;p93:notes"/>
          <p:cNvSpPr txBox="1"/>
          <p:nvPr>
            <p:ph idx="1"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28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strike="noStrike">
                <a:latin typeface="Arial"/>
                <a:ea typeface="Arial"/>
                <a:cs typeface="Arial"/>
                <a:sym typeface="Arial"/>
              </a:rPr>
              <a:t>The WITH clause was introduced in SQL:1999 to define views that are only valid for the query they belong to. 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92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92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94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rgbClr val="FFFF00"/>
                </a:highlight>
              </a:rPr>
              <a:t>the query planer materializes the CTE into a temporary table 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chemeClr val="dk1"/>
                </a:solidFill>
                <a:highlight>
                  <a:srgbClr val="FFFF00"/>
                </a:highlight>
              </a:rPr>
              <a:t>temp tables </a:t>
            </a:r>
            <a:r>
              <a:rPr lang="en-US">
                <a:solidFill>
                  <a:schemeClr val="dk1"/>
                </a:solidFill>
                <a:highlight>
                  <a:srgbClr val="FFFF00"/>
                </a:highlight>
              </a:rPr>
              <a:t>are advantageous when working with large or complex tables that are resource intensive to query.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94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95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CTEs or subqueries are available for a single query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slow tables: creating a copy of slow to formulate table makes it faster to query</a:t>
            </a:r>
            <a:endParaRPr/>
          </a:p>
        </p:txBody>
      </p:sp>
      <p:sp>
        <p:nvSpPr>
          <p:cNvPr id="1180" name="Google Shape;1180;p95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9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9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96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96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97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97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98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98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99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99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16b7986c791_0_115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g16b7986c791_0_115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16b7986c791_0_102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rgbClr val="FFFF00"/>
                </a:highlight>
              </a:rPr>
              <a:t>the query planer materializes the CTE into a temporary table 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rgbClr val="FFFF00"/>
                </a:highlight>
              </a:rPr>
              <a:t>temp tables are advantageous when working with large or complex tables that are resource intensive to query.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232629"/>
                </a:solidFill>
                <a:highlight>
                  <a:srgbClr val="FFFFFF"/>
                </a:highlight>
              </a:rPr>
              <a:t> CTE will </a:t>
            </a:r>
            <a:r>
              <a:rPr b="1" lang="en-US" sz="1150">
                <a:solidFill>
                  <a:srgbClr val="232629"/>
                </a:solidFill>
                <a:highlight>
                  <a:srgbClr val="FFFFFF"/>
                </a:highlight>
              </a:rPr>
              <a:t>always</a:t>
            </a:r>
            <a:r>
              <a:rPr lang="en-US" sz="1150">
                <a:solidFill>
                  <a:srgbClr val="232629"/>
                </a:solidFill>
                <a:highlight>
                  <a:srgbClr val="FFFFFF"/>
                </a:highlight>
              </a:rPr>
              <a:t> be executed </a:t>
            </a:r>
            <a:r>
              <a:rPr b="1" lang="en-US" sz="1150">
                <a:solidFill>
                  <a:srgbClr val="232629"/>
                </a:solidFill>
                <a:highlight>
                  <a:srgbClr val="FFFFFF"/>
                </a:highlight>
              </a:rPr>
              <a:t>once</a:t>
            </a:r>
            <a:r>
              <a:rPr lang="en-US" sz="1150">
                <a:solidFill>
                  <a:srgbClr val="232629"/>
                </a:solidFill>
                <a:highlight>
                  <a:srgbClr val="FFFFFF"/>
                </a:highlight>
              </a:rPr>
              <a:t> , even if it is referenced more than once.</a:t>
            </a:r>
            <a:endParaRPr sz="1150">
              <a:solidFill>
                <a:srgbClr val="2326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u="sng">
                <a:solidFill>
                  <a:schemeClr val="hlink"/>
                </a:solidFill>
                <a:highlight>
                  <a:srgbClr val="FFFFFF"/>
                </a:highlight>
                <a:hlinkClick r:id="rId2"/>
              </a:rPr>
              <a:t>https://stackoverflow.com/questions/43618692/is-cte-really-a-view</a:t>
            </a:r>
            <a:r>
              <a:rPr lang="en-US" sz="1150">
                <a:solidFill>
                  <a:srgbClr val="232629"/>
                </a:solidFill>
                <a:highlight>
                  <a:srgbClr val="FFFFFF"/>
                </a:highlight>
              </a:rPr>
              <a:t> </a:t>
            </a:r>
            <a:endParaRPr sz="1150">
              <a:solidFill>
                <a:srgbClr val="232629"/>
              </a:solidFill>
              <a:highlight>
                <a:srgbClr val="FFFFFF"/>
              </a:highlight>
            </a:endParaRPr>
          </a:p>
        </p:txBody>
      </p:sp>
      <p:sp>
        <p:nvSpPr>
          <p:cNvPr id="1218" name="Google Shape;1218;g16b7986c791_0_102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16b7986c791_0_125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16b7986c791_0_125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g16b7986c791_0_125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16b7986c791_0_131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Google Shape;1234;g16b7986c791_0_131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https://stackoverflow.com/questions/11169550/is-there-a-performance-difference-between-cte-sub-query-temporary-table-or-ta</a:t>
            </a:r>
            <a:r>
              <a:rPr lang="en-US"/>
              <a:t> </a:t>
            </a:r>
            <a:endParaRPr/>
          </a:p>
        </p:txBody>
      </p:sp>
      <p:sp>
        <p:nvSpPr>
          <p:cNvPr id="1235" name="Google Shape;1235;g16b7986c791_0_131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16b7986c791_0_137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16b7986c791_0_137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g16b7986c791_0_137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01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101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0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0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102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102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103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https://projects.datacamp.com/projects/1413</a:t>
            </a:r>
            <a:endParaRPr/>
          </a:p>
        </p:txBody>
      </p:sp>
      <p:sp>
        <p:nvSpPr>
          <p:cNvPr id="1267" name="Google Shape;1267;p103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16b7986c791_0_10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g16b7986c791_0_10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1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1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1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1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2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JUST LIKE A RESTAURANT, Ur meal is not prepared in the same way u ordered.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maybe u order the meat first and then the appetizer. However, u will be presented with appetizer first.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12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3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13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4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14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5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15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6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16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7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17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8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18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9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19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0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20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1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21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2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2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3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3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4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4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5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5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6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6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7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27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:notes"/>
          <p:cNvSpPr/>
          <p:nvPr>
            <p:ph idx="2" type="sldImg"/>
          </p:nvPr>
        </p:nvSpPr>
        <p:spPr>
          <a:xfrm>
            <a:off x="685800" y="1143000"/>
            <a:ext cx="5483160" cy="3083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1" name="Google Shape;301;p4:notes"/>
          <p:cNvSpPr txBox="1"/>
          <p:nvPr>
            <p:ph idx="1"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4:notes"/>
          <p:cNvSpPr/>
          <p:nvPr/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8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8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9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9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6e4b430185_0_8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6e4b430185_0_8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g16e4b430185_0_8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6e4b430185_0_16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6e4b430185_0_16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16e4b430185_0_16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0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30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1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Difference between Natural join and Cross join in SQL - GeeksforGeeks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https://www.geeksforgeeks.org/difference-between-natural-join-and-cross-join-in-sql/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31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4b7a8c1111_0_5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4b7a8c1111_0_5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 is inner JOIN </a:t>
            </a:r>
            <a:endParaRPr/>
          </a:p>
        </p:txBody>
      </p:sp>
      <p:sp>
        <p:nvSpPr>
          <p:cNvPr id="564" name="Google Shape;564;g14b7a8c1111_0_5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6e4b430185_0_40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6e4b430185_0_40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 is inner JOIN </a:t>
            </a:r>
            <a:endParaRPr/>
          </a:p>
        </p:txBody>
      </p:sp>
      <p:sp>
        <p:nvSpPr>
          <p:cNvPr id="573" name="Google Shape;573;g16e4b430185_0_40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4b7a8c1111_0_20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4b7a8c1111_0_20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In MySQL, how CEILING() and FLOOR() functions are different from ROUND() function?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https://www.tutorialspoint.com/In-MySQL-how-CEILING-and-FLOOR-functions-are-different-from-ROUND-function#:~:text=ROUND()%20function%20rounds%20the,%2C%20towards%20zero%2C%20always%20down.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SELECT s.hacker_id, h.name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FROM Submissions 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INNER JOIN Challenges c ON s.challenge_id = c.challenge_id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INNER JOIN Difficulty d ON c.difficulty_level = d.difficulty_level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INNER JOIN hackers h ON h.hacker_id = s.hacker_id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WHERE s.score = d.score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GROUP BY s.hacker_id, h.name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HAVING count(*) &gt; 1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ORDER BY count(*) DESC, s.hacker_id ASC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g14b7a8c1111_0_20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4b7a8c1111_0_44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difficulty level not needed</a:t>
            </a:r>
            <a:endParaRPr/>
          </a:p>
        </p:txBody>
      </p:sp>
      <p:sp>
        <p:nvSpPr>
          <p:cNvPr id="593" name="Google Shape;593;g14b7a8c1111_0_44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6b7986c791_0_17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16b7986c791_0_17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6e4b430185_0_23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difficulty level not needed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LEFT OR INNER DOESN’T MATTER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g16e4b430185_0_23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6e4b430185_0_31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difficulty level not needed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LEFT OR INNER DOESN’T MATTER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h.name is needed because u have it in the select statement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g16e4b430185_0_31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2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2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3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3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34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4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35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5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6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6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7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7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8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38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9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39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6b7986c791_0_90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6b7986c791_0_90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https://www.tomasbeuzen.com/post/git-fork-branch-pull/</a:t>
            </a:r>
            <a:r>
              <a:rPr lang="en-US"/>
              <a:t> </a:t>
            </a:r>
            <a:endParaRPr/>
          </a:p>
        </p:txBody>
      </p:sp>
      <p:sp>
        <p:nvSpPr>
          <p:cNvPr id="316" name="Google Shape;316;g16b7986c791_0_90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0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0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1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41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2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has a monarch who is different from a prime minister </a:t>
            </a:r>
            <a:endParaRPr/>
          </a:p>
        </p:txBody>
      </p:sp>
      <p:sp>
        <p:nvSpPr>
          <p:cNvPr id="699" name="Google Shape;699;p42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3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3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6e4b430185_0_67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one to many relationship </a:t>
            </a:r>
            <a:endParaRPr/>
          </a:p>
        </p:txBody>
      </p:sp>
      <p:sp>
        <p:nvSpPr>
          <p:cNvPr id="715" name="Google Shape;715;g16e4b430185_0_67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6e4b430185_0_76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16e4b430185_0_76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g16e4b430185_0_76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6e4b430185_0_101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g16e4b430185_0_101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6e4b430185_0_109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16e4b430185_0_109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g16e4b430185_0_109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44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44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16e4b430185_0_51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semi join will solve this. It will keep the left table as is.</a:t>
            </a:r>
            <a:endParaRPr/>
          </a:p>
        </p:txBody>
      </p:sp>
      <p:sp>
        <p:nvSpPr>
          <p:cNvPr id="762" name="Google Shape;762;g16e4b430185_0_51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6de0adade3_0_0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6de0adade3_0_0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16de0adade3_0_0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16e4b430185_0_59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semi join will solve this. It will keep the left table as is.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again semi join will get only a single entry from 2nd </a:t>
            </a:r>
            <a:r>
              <a:rPr lang="en-US"/>
              <a:t>table</a:t>
            </a:r>
            <a:r>
              <a:rPr lang="en-US"/>
              <a:t> if u </a:t>
            </a:r>
            <a:r>
              <a:rPr lang="en-US"/>
              <a:t>have</a:t>
            </a:r>
            <a:r>
              <a:rPr lang="en-US"/>
              <a:t> duplicate IDs (it just checks if ID IS PRESENT) </a:t>
            </a:r>
            <a:endParaRPr/>
          </a:p>
        </p:txBody>
      </p:sp>
      <p:sp>
        <p:nvSpPr>
          <p:cNvPr id="771" name="Google Shape;771;g16e4b430185_0_59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45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45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16e4b430185_0_120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g16e4b430185_0_120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48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48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49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Here I filter based on the second table. I don’t include anything from the second table. </a:t>
            </a:r>
            <a:endParaRPr/>
          </a:p>
        </p:txBody>
      </p:sp>
      <p:sp>
        <p:nvSpPr>
          <p:cNvPr id="805" name="Google Shape;805;p49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50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50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51:notes"/>
          <p:cNvSpPr/>
          <p:nvPr>
            <p:ph idx="2" type="sldImg"/>
          </p:nvPr>
        </p:nvSpPr>
        <p:spPr>
          <a:xfrm>
            <a:off x="533520" y="764280"/>
            <a:ext cx="6702840" cy="37695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9" name="Google Shape;819;p51:notes"/>
          <p:cNvSpPr txBox="1"/>
          <p:nvPr>
            <p:ph idx="1" type="body"/>
          </p:nvPr>
        </p:nvSpPr>
        <p:spPr>
          <a:xfrm>
            <a:off x="777240" y="4777560"/>
            <a:ext cx="6215760" cy="4524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455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strike="noStrike">
                <a:latin typeface="Arial"/>
                <a:ea typeface="Arial"/>
                <a:cs typeface="Arial"/>
                <a:sym typeface="Arial"/>
              </a:rPr>
              <a:t>scalar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52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52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53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53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54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54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5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55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55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57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57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58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58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59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window functions </a:t>
            </a:r>
            <a:endParaRPr/>
          </a:p>
        </p:txBody>
      </p:sp>
      <p:sp>
        <p:nvSpPr>
          <p:cNvPr id="870" name="Google Shape;870;p59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60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60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61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61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62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62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63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63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64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64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65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65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6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66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66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67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67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68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68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69:notes"/>
          <p:cNvSpPr/>
          <p:nvPr>
            <p:ph idx="2" type="sldImg"/>
          </p:nvPr>
        </p:nvSpPr>
        <p:spPr>
          <a:xfrm>
            <a:off x="533520" y="764280"/>
            <a:ext cx="6702840" cy="37695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8" name="Google Shape;948;p69:notes"/>
          <p:cNvSpPr txBox="1"/>
          <p:nvPr>
            <p:ph idx="1" type="body"/>
          </p:nvPr>
        </p:nvSpPr>
        <p:spPr>
          <a:xfrm>
            <a:off x="777240" y="4777560"/>
            <a:ext cx="6215760" cy="4524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455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strike="noStrike">
                <a:latin typeface="Arial"/>
                <a:ea typeface="Arial"/>
                <a:cs typeface="Arial"/>
                <a:sym typeface="Arial"/>
              </a:rPr>
              <a:t>I think it makes sense to get the distinct continents in the outer query. Then match each average to it later from the subquery.  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21455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21455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strike="noStrike">
                <a:latin typeface="Arial"/>
                <a:ea typeface="Arial"/>
                <a:cs typeface="Arial"/>
                <a:sym typeface="Arial"/>
              </a:rPr>
              <a:t>In addition, if we did it the opposite way, the group by would be in the outer query. 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21455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21455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strike="noStrike">
                <a:latin typeface="Arial"/>
                <a:ea typeface="Arial"/>
                <a:cs typeface="Arial"/>
                <a:sym typeface="Arial"/>
              </a:rPr>
              <a:t>In fact I am not sure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70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70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71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71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72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72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73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73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74:notes"/>
          <p:cNvSpPr/>
          <p:nvPr>
            <p:ph idx="2" type="sldImg"/>
          </p:nvPr>
        </p:nvSpPr>
        <p:spPr>
          <a:xfrm>
            <a:off x="685800" y="1143000"/>
            <a:ext cx="5483160" cy="3083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7" name="Google Shape;987;p74:notes"/>
          <p:cNvSpPr txBox="1"/>
          <p:nvPr>
            <p:ph idx="1"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311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Also named as 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74:notes"/>
          <p:cNvSpPr/>
          <p:nvPr/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75:notes"/>
          <p:cNvSpPr/>
          <p:nvPr>
            <p:ph idx="2" type="sldImg"/>
          </p:nvPr>
        </p:nvSpPr>
        <p:spPr>
          <a:xfrm>
            <a:off x="685800" y="1143000"/>
            <a:ext cx="5483160" cy="3083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96" name="Google Shape;996;p75:notes"/>
          <p:cNvSpPr txBox="1"/>
          <p:nvPr>
            <p:ph idx="1"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311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WITH clauses allow us to improve the structure of an SQL statement without polluting the database namespace.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-21311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-21311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As far as I understand, where is not possible. 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-21311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SELECT is possible only with correlated subquery. (slow)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p75:notes"/>
          <p:cNvSpPr/>
          <p:nvPr/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7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7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76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query within the FROM clause is the same as a query inside a join clause </a:t>
            </a:r>
            <a:endParaRPr/>
          </a:p>
        </p:txBody>
      </p:sp>
      <p:sp>
        <p:nvSpPr>
          <p:cNvPr id="1007" name="Google Shape;1007;p76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77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readability and speed</a:t>
            </a:r>
            <a:endParaRPr/>
          </a:p>
        </p:txBody>
      </p:sp>
      <p:sp>
        <p:nvSpPr>
          <p:cNvPr id="1019" name="Google Shape;1019;p77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78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78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79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79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80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80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81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81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82:notes"/>
          <p:cNvSpPr/>
          <p:nvPr>
            <p:ph idx="2" type="sldImg"/>
          </p:nvPr>
        </p:nvSpPr>
        <p:spPr>
          <a:xfrm>
            <a:off x="685800" y="1143000"/>
            <a:ext cx="5483160" cy="3083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68" name="Google Shape;1068;p82:notes"/>
          <p:cNvSpPr txBox="1"/>
          <p:nvPr>
            <p:ph idx="1"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311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WITH clauses allow us to improve the structure of an SQL statement without polluting the database namespace.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-21311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-21311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As far as I understand, where is not possible. 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-21311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SELECT is possible only with correlated subquery. (slow)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p82:notes"/>
          <p:cNvSpPr/>
          <p:nvPr/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83:notes"/>
          <p:cNvSpPr/>
          <p:nvPr>
            <p:ph idx="2" type="sldImg"/>
          </p:nvPr>
        </p:nvSpPr>
        <p:spPr>
          <a:xfrm>
            <a:off x="685800" y="1143000"/>
            <a:ext cx="5483160" cy="3083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78" name="Google Shape;1078;p83:notes"/>
          <p:cNvSpPr txBox="1"/>
          <p:nvPr>
            <p:ph idx="1"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311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WITH clauses allow us to improve the structure of an SQL statement without polluting the database namespace.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-21311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-21311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As far as I understand, where is not possible. 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-21311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SELECT is possible only with correlated subquery. (slow)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83:notes"/>
          <p:cNvSpPr/>
          <p:nvPr/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84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84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85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85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0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0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0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1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1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1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01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01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02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02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02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02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2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02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02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55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55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55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55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68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468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69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469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70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470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470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71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72"/>
          <p:cNvSpPr txBox="1"/>
          <p:nvPr>
            <p:ph idx="1"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92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92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73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473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473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473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7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474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474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474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7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475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475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475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76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476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476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77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477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477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477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477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477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477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7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67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67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3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534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3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535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36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536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536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93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93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37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38"/>
          <p:cNvSpPr txBox="1"/>
          <p:nvPr>
            <p:ph idx="1"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39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539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539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539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40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540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540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540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41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541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541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541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42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542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542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542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542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43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543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543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543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543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543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543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7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177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177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177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89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589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9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94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4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90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590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91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591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591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92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93"/>
          <p:cNvSpPr txBox="1"/>
          <p:nvPr>
            <p:ph idx="1"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9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594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594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594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9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595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595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595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96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596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596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97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597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597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597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597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98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598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598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598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598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598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598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9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189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189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9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5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655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56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656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57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58"/>
          <p:cNvSpPr txBox="1"/>
          <p:nvPr>
            <p:ph idx="1"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659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659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659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659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60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660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660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660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61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661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661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661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62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662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662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63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663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663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663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663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96"/>
          <p:cNvSpPr txBox="1"/>
          <p:nvPr>
            <p:ph idx="1"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66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664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664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664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664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664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664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97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97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97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97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98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98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8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8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9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99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99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99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59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theme" Target="../theme/theme6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5B74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4"/>
          <p:cNvSpPr/>
          <p:nvPr/>
        </p:nvSpPr>
        <p:spPr>
          <a:xfrm>
            <a:off x="360" y="176040"/>
            <a:ext cx="12185640" cy="1642680"/>
          </a:xfrm>
          <a:prstGeom prst="rect">
            <a:avLst/>
          </a:prstGeom>
          <a:solidFill>
            <a:srgbClr val="2683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" name="Google Shape;11;p10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0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0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" name="Google Shape;14;p104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5B74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4"/>
          <p:cNvSpPr/>
          <p:nvPr/>
        </p:nvSpPr>
        <p:spPr>
          <a:xfrm>
            <a:off x="360" y="176040"/>
            <a:ext cx="12185640" cy="1642680"/>
          </a:xfrm>
          <a:prstGeom prst="rect">
            <a:avLst/>
          </a:prstGeom>
          <a:solidFill>
            <a:srgbClr val="2683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5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4"/>
          <p:cNvSpPr txBox="1"/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8" name="Google Shape;68;p154"/>
          <p:cNvSpPr txBox="1"/>
          <p:nvPr>
            <p:ph idx="1"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9" name="Google Shape;69;p154"/>
          <p:cNvSpPr txBox="1"/>
          <p:nvPr>
            <p:ph idx="2"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0" name="Google Shape;70;p154"/>
          <p:cNvSpPr txBox="1"/>
          <p:nvPr>
            <p:ph idx="3"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1" name="Google Shape;71;p154"/>
          <p:cNvSpPr txBox="1"/>
          <p:nvPr>
            <p:ph idx="4"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5B74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6"/>
          <p:cNvSpPr/>
          <p:nvPr/>
        </p:nvSpPr>
        <p:spPr>
          <a:xfrm>
            <a:off x="360" y="176040"/>
            <a:ext cx="12185640" cy="1642680"/>
          </a:xfrm>
          <a:prstGeom prst="rect">
            <a:avLst/>
          </a:prstGeom>
          <a:solidFill>
            <a:srgbClr val="2683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16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6"/>
          <p:cNvSpPr txBox="1"/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5" name="Google Shape;125;p166"/>
          <p:cNvSpPr txBox="1"/>
          <p:nvPr>
            <p:ph idx="1"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6" name="Google Shape;126;p166"/>
          <p:cNvSpPr txBox="1"/>
          <p:nvPr>
            <p:ph idx="2"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5B74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6"/>
          <p:cNvSpPr/>
          <p:nvPr/>
        </p:nvSpPr>
        <p:spPr>
          <a:xfrm>
            <a:off x="360" y="176040"/>
            <a:ext cx="12185640" cy="1642680"/>
          </a:xfrm>
          <a:prstGeom prst="rect">
            <a:avLst/>
          </a:prstGeom>
          <a:solidFill>
            <a:srgbClr val="2683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17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7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76"/>
          <p:cNvSpPr txBox="1"/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80" name="Google Shape;180;p176"/>
          <p:cNvSpPr txBox="1"/>
          <p:nvPr>
            <p:ph idx="1"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81" name="Google Shape;181;p176"/>
          <p:cNvSpPr txBox="1"/>
          <p:nvPr>
            <p:ph idx="2"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82" name="Google Shape;182;p176"/>
          <p:cNvSpPr txBox="1"/>
          <p:nvPr>
            <p:ph idx="3"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5B74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88"/>
          <p:cNvSpPr/>
          <p:nvPr/>
        </p:nvSpPr>
        <p:spPr>
          <a:xfrm>
            <a:off x="360" y="176040"/>
            <a:ext cx="12185640" cy="1642680"/>
          </a:xfrm>
          <a:prstGeom prst="rect">
            <a:avLst/>
          </a:prstGeom>
          <a:solidFill>
            <a:srgbClr val="2683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18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8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88"/>
          <p:cNvSpPr txBox="1"/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36" name="Google Shape;236;p188"/>
          <p:cNvSpPr txBox="1"/>
          <p:nvPr>
            <p:ph idx="1"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37" name="Google Shape;237;p188"/>
          <p:cNvSpPr txBox="1"/>
          <p:nvPr>
            <p:ph idx="2"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hyperlink" Target="https://medium.com/@jeremiahlutes/using-with-in-sql-10617d0a1d0c" TargetMode="Externa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83.png"/><Relationship Id="rId4" Type="http://schemas.openxmlformats.org/officeDocument/2006/relationships/image" Target="../media/image185.png"/><Relationship Id="rId5" Type="http://schemas.openxmlformats.org/officeDocument/2006/relationships/image" Target="../media/image194.png"/><Relationship Id="rId6" Type="http://schemas.openxmlformats.org/officeDocument/2006/relationships/image" Target="../media/image180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97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90.png"/><Relationship Id="rId4" Type="http://schemas.openxmlformats.org/officeDocument/2006/relationships/image" Target="../media/image189.png"/><Relationship Id="rId5" Type="http://schemas.openxmlformats.org/officeDocument/2006/relationships/image" Target="../media/image175.png"/><Relationship Id="rId6" Type="http://schemas.openxmlformats.org/officeDocument/2006/relationships/image" Target="../media/image179.png"/><Relationship Id="rId7" Type="http://schemas.openxmlformats.org/officeDocument/2006/relationships/image" Target="../media/image181.png"/><Relationship Id="rId8" Type="http://schemas.openxmlformats.org/officeDocument/2006/relationships/hyperlink" Target="https://www.youtube.com/watch?v=Gm8N_yip0Ek" TargetMode="Externa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42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42.png"/><Relationship Id="rId4" Type="http://schemas.openxmlformats.org/officeDocument/2006/relationships/image" Target="../media/image193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42.png"/><Relationship Id="rId4" Type="http://schemas.openxmlformats.org/officeDocument/2006/relationships/image" Target="../media/image193.png"/><Relationship Id="rId5" Type="http://schemas.openxmlformats.org/officeDocument/2006/relationships/image" Target="../media/image195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Relationship Id="rId3" Type="http://schemas.openxmlformats.org/officeDocument/2006/relationships/hyperlink" Target="https://learnsql.com/blog/with-clause-is-awesome-sql/" TargetMode="External"/><Relationship Id="rId4" Type="http://schemas.openxmlformats.org/officeDocument/2006/relationships/image" Target="../media/image201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200.png"/><Relationship Id="rId4" Type="http://schemas.openxmlformats.org/officeDocument/2006/relationships/image" Target="../media/image202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205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9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206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203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99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98.png"/><Relationship Id="rId4" Type="http://schemas.openxmlformats.org/officeDocument/2006/relationships/image" Target="../media/image214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221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205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216.png"/><Relationship Id="rId4" Type="http://schemas.openxmlformats.org/officeDocument/2006/relationships/image" Target="../media/image213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222.png"/><Relationship Id="rId4" Type="http://schemas.openxmlformats.org/officeDocument/2006/relationships/image" Target="../media/image219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204.png"/><Relationship Id="rId4" Type="http://schemas.openxmlformats.org/officeDocument/2006/relationships/image" Target="../media/image20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hyperlink" Target="https://towardsdatascience.com/using-ctes-to-improve-sql-queries-dfcb04b7edf0" TargetMode="Externa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204.png"/><Relationship Id="rId4" Type="http://schemas.openxmlformats.org/officeDocument/2006/relationships/image" Target="../media/image207.png"/><Relationship Id="rId5" Type="http://schemas.openxmlformats.org/officeDocument/2006/relationships/image" Target="../media/image217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215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.xml"/><Relationship Id="rId3" Type="http://schemas.openxmlformats.org/officeDocument/2006/relationships/hyperlink" Target="https://projects.datacamp.com/projects/1413" TargetMode="External"/><Relationship Id="rId4" Type="http://schemas.openxmlformats.org/officeDocument/2006/relationships/image" Target="../media/image218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3.xml"/><Relationship Id="rId3" Type="http://schemas.openxmlformats.org/officeDocument/2006/relationships/hyperlink" Target="https://learnsql.com/blog/subquery-vs-join/" TargetMode="External"/><Relationship Id="rId4" Type="http://schemas.openxmlformats.org/officeDocument/2006/relationships/hyperlink" Target="https://www.castordoc.com/blog/what-if-you-had-to-use-parameters-in-sql-queries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Relationship Id="rId5" Type="http://schemas.openxmlformats.org/officeDocument/2006/relationships/image" Target="../media/image4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Relationship Id="rId5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Relationship Id="rId5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join.slack.com/t/egfwd-t3-october-22/shared_invite/zt-1hk7owwgy-6~9jmz47ud9xTj_O3DS4qg" TargetMode="External"/><Relationship Id="rId4" Type="http://schemas.openxmlformats.org/officeDocument/2006/relationships/hyperlink" Target="https://github.com/santarabantoosoo/Data-Analysis-NanoDegree-2.0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6.png"/><Relationship Id="rId4" Type="http://schemas.openxmlformats.org/officeDocument/2006/relationships/image" Target="../media/image6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8.png"/><Relationship Id="rId4" Type="http://schemas.openxmlformats.org/officeDocument/2006/relationships/image" Target="../media/image6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7.png"/><Relationship Id="rId4" Type="http://schemas.openxmlformats.org/officeDocument/2006/relationships/image" Target="../media/image6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1.png"/><Relationship Id="rId4" Type="http://schemas.openxmlformats.org/officeDocument/2006/relationships/image" Target="../media/image64.png"/><Relationship Id="rId5" Type="http://schemas.openxmlformats.org/officeDocument/2006/relationships/image" Target="../media/image7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2.png"/><Relationship Id="rId4" Type="http://schemas.openxmlformats.org/officeDocument/2006/relationships/hyperlink" Target="https://www.hackerrank.com/challenges/average-population-of-each-continent/problem" TargetMode="External"/><Relationship Id="rId5" Type="http://schemas.openxmlformats.org/officeDocument/2006/relationships/hyperlink" Target="https://www.hackerrank.com/challenges/african-cities/problem?isFullScreen=true" TargetMode="External"/><Relationship Id="rId6" Type="http://schemas.openxmlformats.org/officeDocument/2006/relationships/hyperlink" Target="https://www.hackerrank.com/challenges/full-score/problem?isFullScreen=true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campus.datacamp.com/courses/joining-data-in-sql/outer-joins-and-cross-joins?ex=12" TargetMode="External"/><Relationship Id="rId4" Type="http://schemas.openxmlformats.org/officeDocument/2006/relationships/image" Target="../media/image70.png"/><Relationship Id="rId5" Type="http://schemas.openxmlformats.org/officeDocument/2006/relationships/image" Target="../media/image66.png"/><Relationship Id="rId6" Type="http://schemas.openxmlformats.org/officeDocument/2006/relationships/image" Target="../media/image6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9.png"/><Relationship Id="rId4" Type="http://schemas.openxmlformats.org/officeDocument/2006/relationships/image" Target="../media/image7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0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9.png"/><Relationship Id="rId4" Type="http://schemas.openxmlformats.org/officeDocument/2006/relationships/image" Target="../media/image7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1.png"/><Relationship Id="rId4" Type="http://schemas.openxmlformats.org/officeDocument/2006/relationships/image" Target="../media/image92.png"/><Relationship Id="rId5" Type="http://schemas.openxmlformats.org/officeDocument/2006/relationships/image" Target="../media/image90.png"/><Relationship Id="rId6" Type="http://schemas.openxmlformats.org/officeDocument/2006/relationships/image" Target="../media/image8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8.png"/><Relationship Id="rId4" Type="http://schemas.openxmlformats.org/officeDocument/2006/relationships/image" Target="../media/image9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9.png"/><Relationship Id="rId4" Type="http://schemas.openxmlformats.org/officeDocument/2006/relationships/image" Target="../media/image8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9.png"/><Relationship Id="rId4" Type="http://schemas.openxmlformats.org/officeDocument/2006/relationships/image" Target="../media/image8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2.png"/><Relationship Id="rId4" Type="http://schemas.openxmlformats.org/officeDocument/2006/relationships/image" Target="../media/image9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9.png"/><Relationship Id="rId4" Type="http://schemas.openxmlformats.org/officeDocument/2006/relationships/image" Target="../media/image10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8.png"/><Relationship Id="rId4" Type="http://schemas.openxmlformats.org/officeDocument/2006/relationships/image" Target="../media/image104.png"/><Relationship Id="rId5" Type="http://schemas.openxmlformats.org/officeDocument/2006/relationships/image" Target="../media/image10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9.png"/><Relationship Id="rId4" Type="http://schemas.openxmlformats.org/officeDocument/2006/relationships/image" Target="../media/image10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9.png"/><Relationship Id="rId4" Type="http://schemas.openxmlformats.org/officeDocument/2006/relationships/image" Target="../media/image10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app.datacamp.com/learn/courses/github-concepts?utm_source=customerio&amp;utm_medium=email&amp;utm_campaign=221018_1-newsletter-ab_2-mix_3-all_4-na_5-na_6-dc-insights_7-na_8-emal-ci_9-na_10-bau_11-email&amp;utm_content=blast&amp;utm_term=newcourse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9.png"/><Relationship Id="rId4" Type="http://schemas.openxmlformats.org/officeDocument/2006/relationships/image" Target="../media/image10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6.png"/><Relationship Id="rId4" Type="http://schemas.openxmlformats.org/officeDocument/2006/relationships/image" Target="../media/image10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6.png"/><Relationship Id="rId4" Type="http://schemas.openxmlformats.org/officeDocument/2006/relationships/image" Target="../media/image106.png"/><Relationship Id="rId5" Type="http://schemas.openxmlformats.org/officeDocument/2006/relationships/image" Target="../media/image9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28.png"/><Relationship Id="rId4" Type="http://schemas.openxmlformats.org/officeDocument/2006/relationships/image" Target="../media/image11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1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1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14.png"/><Relationship Id="rId4" Type="http://schemas.openxmlformats.org/officeDocument/2006/relationships/image" Target="../media/image10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2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1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1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12.png"/><Relationship Id="rId4" Type="http://schemas.openxmlformats.org/officeDocument/2006/relationships/image" Target="../media/image117.png"/><Relationship Id="rId5" Type="http://schemas.openxmlformats.org/officeDocument/2006/relationships/image" Target="../media/image11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23.png"/><Relationship Id="rId4" Type="http://schemas.openxmlformats.org/officeDocument/2006/relationships/image" Target="../media/image12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24.png"/><Relationship Id="rId4" Type="http://schemas.openxmlformats.org/officeDocument/2006/relationships/image" Target="../media/image12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1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21.png"/><Relationship Id="rId4" Type="http://schemas.openxmlformats.org/officeDocument/2006/relationships/image" Target="../media/image12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21.png"/><Relationship Id="rId4" Type="http://schemas.openxmlformats.org/officeDocument/2006/relationships/image" Target="../media/image138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hyperlink" Target="https://campus.datacamp.com/courses/data-manipulation-in-sql/short-and-simple-subqueries?ex=10" TargetMode="External"/><Relationship Id="rId4" Type="http://schemas.openxmlformats.org/officeDocument/2006/relationships/image" Target="../media/image145.png"/><Relationship Id="rId5" Type="http://schemas.openxmlformats.org/officeDocument/2006/relationships/image" Target="../media/image13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Relationship Id="rId5" Type="http://schemas.openxmlformats.org/officeDocument/2006/relationships/image" Target="../media/image10.png"/><Relationship Id="rId6" Type="http://schemas.openxmlformats.org/officeDocument/2006/relationships/hyperlink" Target="https://medium.com/@abhishekblogger/sql-tips-and-tricks-the-with-clause-1a78af758af7" TargetMode="Externa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10.png"/><Relationship Id="rId4" Type="http://schemas.openxmlformats.org/officeDocument/2006/relationships/image" Target="../media/image74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32.png"/><Relationship Id="rId4" Type="http://schemas.openxmlformats.org/officeDocument/2006/relationships/image" Target="../media/image110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39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41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5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43.png"/><Relationship Id="rId4" Type="http://schemas.openxmlformats.org/officeDocument/2006/relationships/image" Target="../media/image137.png"/><Relationship Id="rId5" Type="http://schemas.openxmlformats.org/officeDocument/2006/relationships/hyperlink" Target="https://learnsql.com/blog/inline-query-in-sql/#:~:text=The%20first%20difference%20is%20that,work%20as%20a%20single%20value" TargetMode="External"/><Relationship Id="rId6" Type="http://schemas.openxmlformats.org/officeDocument/2006/relationships/image" Target="../media/image144.png"/><Relationship Id="rId7" Type="http://schemas.openxmlformats.org/officeDocument/2006/relationships/hyperlink" Target="https://asktom.oracle.com/pls/apex/asktom.search?tag=regarding-subquery-terminology" TargetMode="Externa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53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49.png"/><Relationship Id="rId4" Type="http://schemas.openxmlformats.org/officeDocument/2006/relationships/image" Target="../media/image161.png"/><Relationship Id="rId5" Type="http://schemas.openxmlformats.org/officeDocument/2006/relationships/image" Target="../media/image146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35.png"/><Relationship Id="rId4" Type="http://schemas.openxmlformats.org/officeDocument/2006/relationships/image" Target="../media/image148.png"/><Relationship Id="rId5" Type="http://schemas.openxmlformats.org/officeDocument/2006/relationships/image" Target="../media/image147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42.png"/><Relationship Id="rId4" Type="http://schemas.openxmlformats.org/officeDocument/2006/relationships/image" Target="../media/image150.png"/><Relationship Id="rId5" Type="http://schemas.openxmlformats.org/officeDocument/2006/relationships/image" Target="../media/image15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51.png"/><Relationship Id="rId4" Type="http://schemas.openxmlformats.org/officeDocument/2006/relationships/image" Target="../media/image155.png"/><Relationship Id="rId5" Type="http://schemas.openxmlformats.org/officeDocument/2006/relationships/image" Target="../media/image157.png"/><Relationship Id="rId6" Type="http://schemas.openxmlformats.org/officeDocument/2006/relationships/image" Target="../media/image150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51.png"/><Relationship Id="rId4" Type="http://schemas.openxmlformats.org/officeDocument/2006/relationships/image" Target="../media/image155.png"/><Relationship Id="rId5" Type="http://schemas.openxmlformats.org/officeDocument/2006/relationships/image" Target="../media/image157.png"/><Relationship Id="rId6" Type="http://schemas.openxmlformats.org/officeDocument/2006/relationships/image" Target="../media/image150.png"/><Relationship Id="rId7" Type="http://schemas.openxmlformats.org/officeDocument/2006/relationships/image" Target="../media/image168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51.png"/><Relationship Id="rId4" Type="http://schemas.openxmlformats.org/officeDocument/2006/relationships/image" Target="../media/image155.png"/><Relationship Id="rId5" Type="http://schemas.openxmlformats.org/officeDocument/2006/relationships/image" Target="../media/image164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64.png"/><Relationship Id="rId4" Type="http://schemas.openxmlformats.org/officeDocument/2006/relationships/image" Target="../media/image169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76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65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42.png"/><Relationship Id="rId4" Type="http://schemas.openxmlformats.org/officeDocument/2006/relationships/image" Target="../media/image150.png"/><Relationship Id="rId5" Type="http://schemas.openxmlformats.org/officeDocument/2006/relationships/image" Target="../media/image158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42.png"/><Relationship Id="rId4" Type="http://schemas.openxmlformats.org/officeDocument/2006/relationships/image" Target="../media/image150.png"/><Relationship Id="rId5" Type="http://schemas.openxmlformats.org/officeDocument/2006/relationships/image" Target="../media/image186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210.png"/><Relationship Id="rId4" Type="http://schemas.openxmlformats.org/officeDocument/2006/relationships/image" Target="../media/image170.png"/><Relationship Id="rId5" Type="http://schemas.openxmlformats.org/officeDocument/2006/relationships/image" Target="../media/image179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79.png"/><Relationship Id="rId4" Type="http://schemas.openxmlformats.org/officeDocument/2006/relationships/image" Target="../media/image17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"/>
          <p:cNvSpPr/>
          <p:nvPr/>
        </p:nvSpPr>
        <p:spPr>
          <a:xfrm>
            <a:off x="1202760" y="284040"/>
            <a:ext cx="9780840" cy="150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DATA ANALYST NANODEGREE</a:t>
            </a:r>
            <a:br>
              <a:rPr b="0" i="0" lang="en-US" sz="1800" u="none" cap="none" strike="noStrike">
                <a:latin typeface="Arial"/>
                <a:ea typeface="Arial"/>
                <a:cs typeface="Arial"/>
                <a:sym typeface="Arial"/>
              </a:rPr>
            </a:b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"/>
          <p:cNvSpPr/>
          <p:nvPr/>
        </p:nvSpPr>
        <p:spPr>
          <a:xfrm>
            <a:off x="1202760" y="2011680"/>
            <a:ext cx="9780840" cy="42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Session 2 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Conducted by:  Hamza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840" y="2468880"/>
            <a:ext cx="5796360" cy="279396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8"/>
          <p:cNvSpPr/>
          <p:nvPr/>
        </p:nvSpPr>
        <p:spPr>
          <a:xfrm>
            <a:off x="1202760" y="284040"/>
            <a:ext cx="9780840" cy="150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8"/>
          <p:cNvSpPr/>
          <p:nvPr/>
        </p:nvSpPr>
        <p:spPr>
          <a:xfrm>
            <a:off x="6216120" y="2011680"/>
            <a:ext cx="4771440" cy="42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1119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b="0" i="0" lang="en-US" sz="2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How many invoices are associated with the customer Joey Cool and how many of each item did he purchase?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1" name="Google Shape;36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3040" y="337680"/>
            <a:ext cx="4073400" cy="18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8"/>
          <p:cNvSpPr/>
          <p:nvPr/>
        </p:nvSpPr>
        <p:spPr>
          <a:xfrm>
            <a:off x="640080" y="6126480"/>
            <a:ext cx="7177680" cy="343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https://medium.com/@jeremiahlutes/using-with-in-sql-10617d0a1d0c</a:t>
            </a:r>
            <a:r>
              <a:rPr b="0" i="0" lang="en-US" sz="1800" u="none" cap="none" strike="noStrike">
                <a:solidFill>
                  <a:srgbClr val="6EAC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Google Shape;1106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7280" y="4442040"/>
            <a:ext cx="4771440" cy="1590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6120" y="2138760"/>
            <a:ext cx="4771440" cy="1748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16120" y="4416840"/>
            <a:ext cx="4771440" cy="1586160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86"/>
          <p:cNvSpPr/>
          <p:nvPr/>
        </p:nvSpPr>
        <p:spPr>
          <a:xfrm>
            <a:off x="1202760" y="284040"/>
            <a:ext cx="9780840" cy="150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0" name="Google Shape;1110;p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2960" y="2194560"/>
            <a:ext cx="5121720" cy="1695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5" name="Google Shape;1115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5080" y="2011320"/>
            <a:ext cx="8475840" cy="420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87"/>
          <p:cNvSpPr/>
          <p:nvPr/>
        </p:nvSpPr>
        <p:spPr>
          <a:xfrm>
            <a:off x="1202760" y="284040"/>
            <a:ext cx="9780840" cy="150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88"/>
          <p:cNvSpPr/>
          <p:nvPr/>
        </p:nvSpPr>
        <p:spPr>
          <a:xfrm>
            <a:off x="1202760" y="284040"/>
            <a:ext cx="9780840" cy="150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88"/>
          <p:cNvSpPr/>
          <p:nvPr/>
        </p:nvSpPr>
        <p:spPr>
          <a:xfrm>
            <a:off x="1202760" y="2011680"/>
            <a:ext cx="9780840" cy="42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3" name="Google Shape;1123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0920" y="2286000"/>
            <a:ext cx="3147120" cy="500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3160" y="2194560"/>
            <a:ext cx="3147120" cy="583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2977560"/>
            <a:ext cx="3747960" cy="333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32920" y="2974680"/>
            <a:ext cx="5353200" cy="33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" name="Google Shape;1127;p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23360" y="328320"/>
            <a:ext cx="3565080" cy="1773720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88"/>
          <p:cNvSpPr/>
          <p:nvPr/>
        </p:nvSpPr>
        <p:spPr>
          <a:xfrm>
            <a:off x="2926080" y="6492240"/>
            <a:ext cx="5288040" cy="345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https://www.youtube.com/watch?v=Gm8N_yip0Ek</a:t>
            </a:r>
            <a:r>
              <a:rPr b="0" i="0" lang="en-US" sz="1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88"/>
          <p:cNvSpPr/>
          <p:nvPr/>
        </p:nvSpPr>
        <p:spPr>
          <a:xfrm>
            <a:off x="9449274" y="6492250"/>
            <a:ext cx="25611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Window function?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89"/>
          <p:cNvSpPr/>
          <p:nvPr/>
        </p:nvSpPr>
        <p:spPr>
          <a:xfrm>
            <a:off x="1202760" y="284040"/>
            <a:ext cx="9780840" cy="150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NESTED WITH CLAUSES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6" name="Google Shape;1136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2920" y="2358720"/>
            <a:ext cx="4935600" cy="3035160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89"/>
          <p:cNvSpPr/>
          <p:nvPr/>
        </p:nvSpPr>
        <p:spPr>
          <a:xfrm>
            <a:off x="4054320" y="5997960"/>
            <a:ext cx="5221080" cy="401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highlight>
                  <a:srgbClr val="FFFF00"/>
                </a:highlight>
              </a:rPr>
              <a:t>1- </a:t>
            </a:r>
            <a:r>
              <a:rPr b="0" i="0" lang="en-US" sz="22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AVG salaries </a:t>
            </a:r>
            <a:endParaRPr sz="2200">
              <a:highlight>
                <a:srgbClr val="FFFF00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highlight>
                  <a:srgbClr val="FFFF00"/>
                </a:highlight>
              </a:rPr>
              <a:t>2- </a:t>
            </a:r>
            <a:r>
              <a:rPr lang="en-US" sz="2200">
                <a:solidFill>
                  <a:schemeClr val="dk1"/>
                </a:solidFill>
                <a:highlight>
                  <a:srgbClr val="FFFF00"/>
                </a:highlight>
              </a:rPr>
              <a:t>Minimum of AVG salaries</a:t>
            </a:r>
            <a:endParaRPr sz="22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90"/>
          <p:cNvSpPr/>
          <p:nvPr/>
        </p:nvSpPr>
        <p:spPr>
          <a:xfrm>
            <a:off x="1202760" y="284040"/>
            <a:ext cx="9780840" cy="150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NESTED WITH CLAUSES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4" name="Google Shape;1144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520" y="2103120"/>
            <a:ext cx="4935600" cy="3035160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90"/>
          <p:cNvSpPr/>
          <p:nvPr/>
        </p:nvSpPr>
        <p:spPr>
          <a:xfrm>
            <a:off x="4054320" y="5997960"/>
            <a:ext cx="4520160" cy="401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Role with minimum of AVG salaries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6" name="Google Shape;1146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2240" y="4054320"/>
            <a:ext cx="5275440" cy="1065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91"/>
          <p:cNvSpPr/>
          <p:nvPr/>
        </p:nvSpPr>
        <p:spPr>
          <a:xfrm>
            <a:off x="1202760" y="284040"/>
            <a:ext cx="9780840" cy="150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NESTED WITH CLAUSES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3" name="Google Shape;1153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520" y="2103120"/>
            <a:ext cx="4935600" cy="3035160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91"/>
          <p:cNvSpPr/>
          <p:nvPr/>
        </p:nvSpPr>
        <p:spPr>
          <a:xfrm>
            <a:off x="1280160" y="5486400"/>
            <a:ext cx="4520160" cy="401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highlight>
                  <a:srgbClr val="FFFF00"/>
                </a:highlight>
              </a:rPr>
              <a:t>Min of average salaries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5" name="Google Shape;1155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7800" y="4877280"/>
            <a:ext cx="5275440" cy="1065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91760" y="1707120"/>
            <a:ext cx="4179960" cy="3046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93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info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93"/>
          <p:cNvSpPr/>
          <p:nvPr/>
        </p:nvSpPr>
        <p:spPr>
          <a:xfrm>
            <a:off x="609480" y="1604520"/>
            <a:ext cx="10971360" cy="39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2920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US" sz="32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https://learnsql.com/blog/with-clause-is-awesome-sql/</a:t>
            </a:r>
            <a:r>
              <a:rPr b="0" i="0" lang="en-US" sz="3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3" name="Google Shape;1163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3640" y="1620720"/>
            <a:ext cx="8294760" cy="2951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92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Table Creation vs. CTEs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9" name="Google Shape;1169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800" y="1604520"/>
            <a:ext cx="5326200" cy="39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98520" y="1604520"/>
            <a:ext cx="4419360" cy="39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94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Common Table Expression(CTEs)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6" name="Google Shape;117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8250" y="2095830"/>
            <a:ext cx="3804936" cy="336720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94"/>
          <p:cNvSpPr txBox="1"/>
          <p:nvPr/>
        </p:nvSpPr>
        <p:spPr>
          <a:xfrm>
            <a:off x="4114800" y="2883875"/>
            <a:ext cx="888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</a:rPr>
              <a:t>large or complex tables?</a:t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2" name="Google Shape;1182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920" y="1604520"/>
            <a:ext cx="8123400" cy="3975840"/>
          </a:xfrm>
          <a:prstGeom prst="rect">
            <a:avLst/>
          </a:prstGeom>
          <a:noFill/>
          <a:ln>
            <a:noFill/>
          </a:ln>
        </p:spPr>
      </p:pic>
      <p:sp>
        <p:nvSpPr>
          <p:cNvPr id="1183" name="Google Shape;1183;p95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 table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4" name="Google Shape;1184;p95"/>
          <p:cNvSpPr/>
          <p:nvPr/>
        </p:nvSpPr>
        <p:spPr>
          <a:xfrm>
            <a:off x="4065578" y="4287125"/>
            <a:ext cx="27222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What about CTEs?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2760" y="2963160"/>
            <a:ext cx="4771440" cy="229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6120" y="2366640"/>
            <a:ext cx="4771440" cy="349272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9"/>
          <p:cNvSpPr/>
          <p:nvPr/>
        </p:nvSpPr>
        <p:spPr>
          <a:xfrm>
            <a:off x="1202760" y="284040"/>
            <a:ext cx="9780840" cy="150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9" name="Google Shape;1189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5920" y="1604520"/>
            <a:ext cx="9077400" cy="3975840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96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Convert to temp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5" name="Google Shape;1195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4800" y="1604520"/>
            <a:ext cx="7740000" cy="3975840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p97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1" name="Google Shape;1201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9360" y="1604520"/>
            <a:ext cx="6590880" cy="39758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2" name="Google Shape;1202;p98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7" name="Google Shape;1207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200" y="2017400"/>
            <a:ext cx="8060299" cy="397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8" name="Google Shape;1208;p99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Materialize a view!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9" name="Google Shape;1209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68249" y="1821660"/>
            <a:ext cx="3190875" cy="47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16b7986c791_0_115"/>
          <p:cNvSpPr/>
          <p:nvPr/>
        </p:nvSpPr>
        <p:spPr>
          <a:xfrm>
            <a:off x="609480" y="273600"/>
            <a:ext cx="109710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Combining temp tables with CTE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5" name="Google Shape;1215;g16b7986c791_0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775" y="2090750"/>
            <a:ext cx="9102976" cy="461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6b7986c791_0_102"/>
          <p:cNvSpPr/>
          <p:nvPr/>
        </p:nvSpPr>
        <p:spPr>
          <a:xfrm>
            <a:off x="609480" y="273600"/>
            <a:ext cx="109710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Common Table Expression(CTEs)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1" name="Google Shape;1221;g16b7986c791_0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8250" y="2095830"/>
            <a:ext cx="3804936" cy="336720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g16b7986c791_0_102"/>
          <p:cNvSpPr txBox="1"/>
          <p:nvPr/>
        </p:nvSpPr>
        <p:spPr>
          <a:xfrm>
            <a:off x="4114800" y="2883875"/>
            <a:ext cx="888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</a:rPr>
              <a:t>large or complex tables?</a:t>
            </a:r>
            <a:endParaRPr/>
          </a:p>
        </p:txBody>
      </p:sp>
      <p:sp>
        <p:nvSpPr>
          <p:cNvPr id="1223" name="Google Shape;1223;g16b7986c791_0_102"/>
          <p:cNvSpPr/>
          <p:nvPr/>
        </p:nvSpPr>
        <p:spPr>
          <a:xfrm>
            <a:off x="4114799" y="3960075"/>
            <a:ext cx="26307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Materialize a view!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" name="Google Shape;1229;g16b7986c791_0_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49700"/>
            <a:ext cx="11096625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g16b7986c791_0_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383350"/>
            <a:ext cx="5528272" cy="23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g16b7986c791_0_125"/>
          <p:cNvSpPr txBox="1"/>
          <p:nvPr/>
        </p:nvSpPr>
        <p:spPr>
          <a:xfrm>
            <a:off x="2500075" y="665150"/>
            <a:ext cx="974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</a:rPr>
              <a:t>Table and temporary table</a:t>
            </a:r>
            <a:endParaRPr b="1" sz="2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7" name="Google Shape;1237;g16b7986c791_0_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950" y="1919299"/>
            <a:ext cx="10648950" cy="26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8" name="Google Shape;1238;g16b7986c791_0_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839600"/>
            <a:ext cx="10809500" cy="18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4" name="Google Shape;1244;g16b7986c791_0_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8192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Google Shape;1245;g16b7986c791_0_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4525" y="3552825"/>
            <a:ext cx="7877335" cy="330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101"/>
          <p:cNvSpPr/>
          <p:nvPr/>
        </p:nvSpPr>
        <p:spPr>
          <a:xfrm>
            <a:off x="1140120" y="1604520"/>
            <a:ext cx="4290840" cy="3975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1" name="Google Shape;1251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7840" y="3383280"/>
            <a:ext cx="6523200" cy="2101680"/>
          </a:xfrm>
          <a:prstGeom prst="rect">
            <a:avLst/>
          </a:prstGeom>
          <a:noFill/>
          <a:ln>
            <a:noFill/>
          </a:ln>
        </p:spPr>
      </p:pic>
      <p:sp>
        <p:nvSpPr>
          <p:cNvPr id="1252" name="Google Shape;1252;p101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many records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3" name="Google Shape;1253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7640" y="3108960"/>
            <a:ext cx="3027240" cy="884160"/>
          </a:xfrm>
          <a:prstGeom prst="rect">
            <a:avLst/>
          </a:prstGeom>
          <a:noFill/>
          <a:ln>
            <a:noFill/>
          </a:ln>
        </p:spPr>
      </p:pic>
      <p:sp>
        <p:nvSpPr>
          <p:cNvPr id="1254" name="Google Shape;1254;p101"/>
          <p:cNvSpPr/>
          <p:nvPr/>
        </p:nvSpPr>
        <p:spPr>
          <a:xfrm>
            <a:off x="6035040" y="2926080"/>
            <a:ext cx="1685160" cy="344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Words in script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5" name="Google Shape;1255;p101"/>
          <p:cNvSpPr/>
          <p:nvPr/>
        </p:nvSpPr>
        <p:spPr>
          <a:xfrm>
            <a:off x="9509760" y="2945520"/>
            <a:ext cx="2114640" cy="344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Words in dictionary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6" name="Google Shape;1256;p101"/>
          <p:cNvSpPr/>
          <p:nvPr/>
        </p:nvSpPr>
        <p:spPr>
          <a:xfrm>
            <a:off x="6035040" y="5852160"/>
            <a:ext cx="3931200" cy="344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Join and get the average word length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0"/>
          <p:cNvSpPr/>
          <p:nvPr/>
        </p:nvSpPr>
        <p:spPr>
          <a:xfrm>
            <a:off x="1202760" y="284040"/>
            <a:ext cx="9780840" cy="150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Good example </a:t>
            </a:r>
            <a:br>
              <a:rPr b="0" i="0" lang="en-US" sz="1800" u="none" cap="none" strike="noStrike"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10"/>
          <p:cNvSpPr/>
          <p:nvPr/>
        </p:nvSpPr>
        <p:spPr>
          <a:xfrm>
            <a:off x="1202760" y="2011680"/>
            <a:ext cx="4771440" cy="42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10"/>
          <p:cNvSpPr/>
          <p:nvPr/>
        </p:nvSpPr>
        <p:spPr>
          <a:xfrm>
            <a:off x="6216120" y="2011680"/>
            <a:ext cx="4771440" cy="42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7" name="Google Shape;37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920" y="2624400"/>
            <a:ext cx="10588680" cy="160632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10"/>
          <p:cNvSpPr/>
          <p:nvPr/>
        </p:nvSpPr>
        <p:spPr>
          <a:xfrm>
            <a:off x="731520" y="5943600"/>
            <a:ext cx="834372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https://towardsdatascience.com/using-ctes-to-improve-sql-queries-dfcb04b7edf0</a:t>
            </a:r>
            <a:r>
              <a:rPr b="0" i="0" lang="en-US" sz="1800" u="none" cap="none" strike="noStrike">
                <a:solidFill>
                  <a:srgbClr val="6EAC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1" name="Google Shape;1261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20" y="1689840"/>
            <a:ext cx="5352840" cy="1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2" name="Google Shape;1262;p102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Alternative solution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3" name="Google Shape;1263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2240" y="2549160"/>
            <a:ext cx="5352840" cy="156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Google Shape;1264;p1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120" y="3718440"/>
            <a:ext cx="5352840" cy="1822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" name="Google Shape;1269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6640" y="1604520"/>
            <a:ext cx="7276320" cy="3975840"/>
          </a:xfrm>
          <a:prstGeom prst="rect">
            <a:avLst/>
          </a:prstGeom>
          <a:noFill/>
          <a:ln>
            <a:noFill/>
          </a:ln>
        </p:spPr>
      </p:pic>
      <p:sp>
        <p:nvSpPr>
          <p:cNvPr id="1270" name="Google Shape;1270;p103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Spare this – till u identify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16b7986c791_0_10"/>
          <p:cNvSpPr/>
          <p:nvPr/>
        </p:nvSpPr>
        <p:spPr>
          <a:xfrm>
            <a:off x="609480" y="273600"/>
            <a:ext cx="109710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Breakout rooms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6" name="Google Shape;1276;g16b7986c791_0_10"/>
          <p:cNvSpPr txBox="1"/>
          <p:nvPr/>
        </p:nvSpPr>
        <p:spPr>
          <a:xfrm>
            <a:off x="1248500" y="2831125"/>
            <a:ext cx="97770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https://projects.datacamp.com/projects/1413</a:t>
            </a:r>
            <a:r>
              <a:rPr lang="en-US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</a:rPr>
              <a:t>Prerequisites: 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</a:rPr>
              <a:t>1- Joins 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</a:rPr>
              <a:t>2- Set theory 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</a:rPr>
              <a:t>3- Subqueries 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7" name="Google Shape;1277;g16b7986c791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0575" y="2161800"/>
            <a:ext cx="3971925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1"/>
          <p:cNvSpPr/>
          <p:nvPr/>
        </p:nvSpPr>
        <p:spPr>
          <a:xfrm>
            <a:off x="1202760" y="284040"/>
            <a:ext cx="9780840" cy="150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TO DO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3" name="Google Shape;1283;p1"/>
          <p:cNvSpPr/>
          <p:nvPr/>
        </p:nvSpPr>
        <p:spPr>
          <a:xfrm>
            <a:off x="1202760" y="2011680"/>
            <a:ext cx="9780840" cy="42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179640" lvl="0" marL="1828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oto Sans Symbols"/>
              <a:buChar char="▪"/>
            </a:pPr>
            <a:r>
              <a:rPr lang="en-US" sz="22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revise optimize query performance SQL datacamp </a:t>
            </a:r>
            <a:endParaRPr sz="22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179639" lvl="0" marL="1828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Sql pitfalls 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79639" lvl="0" marL="18288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Resources 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79639" lvl="0" marL="18288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Subqueries from sql learning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79639" lvl="0" marL="18288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Demo using mode or psql or pgadmin4 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79639" lvl="0" marL="18288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Datacamp projects 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Subquery vs. JOIN | LearnSQL.com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en-US" sz="2200" u="sng" cap="none" strike="noStrike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https://learnsql.com/blog/subquery-vs-join/</a:t>
            </a:r>
            <a:r>
              <a:rPr b="0" i="0" lang="en-US" sz="2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79639" lvl="0" marL="18288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en-US" sz="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SQL for Data Analysis: Subquery vs. CTE | by Aaron Zhu | Towards Data Science</a:t>
            </a:r>
            <a:endParaRPr b="0" i="0" sz="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en-US" sz="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https://towardsdatascience.com/sql-for-data-analysis-subquery-vs-cte-699ef629d9eb</a:t>
            </a:r>
            <a:endParaRPr b="0" i="0" sz="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0" i="0" sz="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en-US" sz="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“Common Table Expression(CTE) in SQL Server” | by Smita Gudale | Medium</a:t>
            </a:r>
            <a:endParaRPr b="0" i="0" sz="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en-US" sz="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https://medium.com/@smitagudale712/common-table-expression-cte-in-sql-server-c6dfb8a461ee</a:t>
            </a:r>
            <a:endParaRPr b="0" i="0" sz="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0" i="0" sz="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en-US" sz="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How to use CTEs in SQL. How to use a Common Table Expression to… | by Jason Lee | Towards Data Science</a:t>
            </a:r>
            <a:endParaRPr b="0" i="0" sz="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en-US" sz="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https://towardsdatascience.com/using-ctes-to-improve-sql-queries-dfcb04b7edf0</a:t>
            </a:r>
            <a:endParaRPr b="0" i="0" sz="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0" i="0" sz="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en-US" sz="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Basic SQL Techniques For Data Analysis | by Ektamanvar | Mar, 2022 | Medium</a:t>
            </a:r>
            <a:endParaRPr b="0" i="0" sz="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en-US" sz="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https://ektamanvar23.medium.com/sql-techniques-for-data-analysis-92d85de3c32a</a:t>
            </a:r>
            <a:endParaRPr b="0" i="0" sz="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0" i="0" sz="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en-US" sz="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Window Functions in SQL: Aggregating Values | by Michael Grogan | Towards Data Science</a:t>
            </a:r>
            <a:endParaRPr b="0" i="0" sz="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en-US" sz="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https://towardsdatascience.com/window-functions-in-sql-aggregating-values-278f2bdb545</a:t>
            </a:r>
            <a:endParaRPr b="0" i="0" sz="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0" i="0" sz="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en-US" sz="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Common Table Expressions: When and How to Use Them | Tutorial by Chartio</a:t>
            </a:r>
            <a:endParaRPr b="0" i="0" sz="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en-US" sz="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https://chartio.com/resources/tutorials/using-common-table-expressions/</a:t>
            </a:r>
            <a:endParaRPr b="0" i="0" sz="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0" i="0" sz="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en-US" sz="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MySQL | Recursive CTE (Common Table Expressions) - GeeksforGeeks</a:t>
            </a:r>
            <a:endParaRPr b="0" i="0" sz="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en-US" sz="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https://www.geeksforgeeks.org/mysql-recursive-cte-common-table-expressions/</a:t>
            </a:r>
            <a:endParaRPr b="0" i="0" sz="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0" i="0" sz="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en-US" sz="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What if ... you had to use parameters in SQL queries - Castor Blog</a:t>
            </a:r>
            <a:endParaRPr b="0" i="0" sz="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en-US" sz="400" u="sng" cap="none" strike="noStrike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https://www.castordoc.com/blog/what-if-you-had-to-use-parameters-in-sql-queries</a:t>
            </a:r>
            <a:r>
              <a:rPr b="0" i="0" lang="en-US" sz="2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1"/>
          <p:cNvSpPr/>
          <p:nvPr/>
        </p:nvSpPr>
        <p:spPr>
          <a:xfrm>
            <a:off x="609480" y="220680"/>
            <a:ext cx="10970280" cy="1248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Consider adding case statements from SQL intermediate course datacamp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11"/>
          <p:cNvSpPr/>
          <p:nvPr/>
        </p:nvSpPr>
        <p:spPr>
          <a:xfrm>
            <a:off x="609480" y="1604520"/>
            <a:ext cx="2610720" cy="3975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1"/>
          <p:cNvSpPr/>
          <p:nvPr/>
        </p:nvSpPr>
        <p:spPr>
          <a:xfrm>
            <a:off x="3353040" y="1604520"/>
            <a:ext cx="2610720" cy="3975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0240" y="2194560"/>
            <a:ext cx="8685360" cy="367704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12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 ORDER – planner optimizes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12"/>
          <p:cNvSpPr/>
          <p:nvPr/>
        </p:nvSpPr>
        <p:spPr>
          <a:xfrm>
            <a:off x="9355022" y="6099850"/>
            <a:ext cx="26232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لو خنقته - هيخنقك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3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Joins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" name="Google Shape;39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20" y="1758960"/>
            <a:ext cx="5351760" cy="3665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1600" y="1998000"/>
            <a:ext cx="5351760" cy="31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13"/>
          <p:cNvSpPr/>
          <p:nvPr/>
        </p:nvSpPr>
        <p:spPr>
          <a:xfrm>
            <a:off x="6400800" y="6126480"/>
            <a:ext cx="185148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Which join type?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0920" y="1604520"/>
            <a:ext cx="3586680" cy="397476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14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7680" y="1604160"/>
            <a:ext cx="3374640" cy="189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38040" y="1604160"/>
            <a:ext cx="2738880" cy="189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69200" y="3681720"/>
            <a:ext cx="6449760" cy="189432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15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join?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7680" y="1604160"/>
            <a:ext cx="3374640" cy="189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38040" y="1604160"/>
            <a:ext cx="2738880" cy="189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33640" y="3681720"/>
            <a:ext cx="4942080" cy="262512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16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16"/>
          <p:cNvSpPr/>
          <p:nvPr/>
        </p:nvSpPr>
        <p:spPr>
          <a:xfrm>
            <a:off x="9235440" y="6217920"/>
            <a:ext cx="183924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Other solutions?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360" y="2651760"/>
            <a:ext cx="5340600" cy="283716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17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Using?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17"/>
          <p:cNvSpPr/>
          <p:nvPr/>
        </p:nvSpPr>
        <p:spPr>
          <a:xfrm>
            <a:off x="5484952" y="6106825"/>
            <a:ext cx="2271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When will it fail?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1" name="Google Shape;43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3600" y="2651760"/>
            <a:ext cx="5855400" cy="274176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17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17"/>
          <p:cNvSpPr txBox="1"/>
          <p:nvPr/>
        </p:nvSpPr>
        <p:spPr>
          <a:xfrm>
            <a:off x="1055075" y="2039825"/>
            <a:ext cx="977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with USING, the joining column is returned </a:t>
            </a:r>
            <a:r>
              <a:rPr lang="en-US">
                <a:solidFill>
                  <a:schemeClr val="lt1"/>
                </a:solidFill>
              </a:rPr>
              <a:t>only</a:t>
            </a:r>
            <a:r>
              <a:rPr lang="en-US">
                <a:solidFill>
                  <a:schemeClr val="lt1"/>
                </a:solidFill>
              </a:rPr>
              <a:t> once.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"/>
          <p:cNvSpPr/>
          <p:nvPr/>
        </p:nvSpPr>
        <p:spPr>
          <a:xfrm>
            <a:off x="609480" y="2103120"/>
            <a:ext cx="10971000" cy="3975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0040" lvl="0" marL="457200" rtl="0" algn="l">
              <a:spcBef>
                <a:spcPts val="1417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●"/>
            </a:pPr>
            <a:r>
              <a:rPr lang="en-US" sz="3200">
                <a:solidFill>
                  <a:schemeClr val="lt1"/>
                </a:solidFill>
              </a:rPr>
              <a:t>Github (fork - pull request)</a:t>
            </a:r>
            <a:endParaRPr sz="3200">
              <a:solidFill>
                <a:schemeClr val="lt1"/>
              </a:solidFill>
            </a:endParaRPr>
          </a:p>
          <a:p>
            <a:pPr indent="-322559" lvl="0" marL="431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●"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Joins</a:t>
            </a:r>
            <a:endParaRPr sz="3200">
              <a:solidFill>
                <a:schemeClr val="lt1"/>
              </a:solidFill>
            </a:endParaRPr>
          </a:p>
          <a:p>
            <a:pPr indent="-322559" lvl="0" marL="431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●"/>
            </a:pPr>
            <a:r>
              <a:rPr lang="en-US" sz="3200">
                <a:solidFill>
                  <a:schemeClr val="lt1"/>
                </a:solidFill>
              </a:rPr>
              <a:t>Set theory </a:t>
            </a:r>
            <a:endParaRPr sz="3200">
              <a:solidFill>
                <a:schemeClr val="lt1"/>
              </a:solidFill>
            </a:endParaRPr>
          </a:p>
          <a:p>
            <a:pPr indent="-322560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●"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Subquery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2560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●"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CTEs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2559" lvl="0" marL="431999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●"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Project</a:t>
            </a:r>
            <a:endParaRPr sz="32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20" y="2170440"/>
            <a:ext cx="5351760" cy="284256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18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Using?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18"/>
          <p:cNvSpPr/>
          <p:nvPr/>
        </p:nvSpPr>
        <p:spPr>
          <a:xfrm>
            <a:off x="6130923" y="6126475"/>
            <a:ext cx="2174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When will it fail?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18"/>
          <p:cNvSpPr/>
          <p:nvPr/>
        </p:nvSpPr>
        <p:spPr>
          <a:xfrm>
            <a:off x="8918280" y="5873760"/>
            <a:ext cx="187128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Different spelling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2" name="Google Shape;44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09360" y="2194560"/>
            <a:ext cx="5855400" cy="2741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20" y="1721160"/>
            <a:ext cx="5351760" cy="374148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9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How to get there?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19"/>
          <p:cNvSpPr/>
          <p:nvPr/>
        </p:nvSpPr>
        <p:spPr>
          <a:xfrm>
            <a:off x="6035040" y="3931920"/>
            <a:ext cx="911880" cy="363240"/>
          </a:xfrm>
          <a:custGeom>
            <a:rect b="b" l="l" r="r" t="t"/>
            <a:pathLst>
              <a:path extrusionOk="0" h="1018" w="2542">
                <a:moveTo>
                  <a:pt x="0" y="254"/>
                </a:moveTo>
                <a:lnTo>
                  <a:pt x="1905" y="254"/>
                </a:lnTo>
                <a:lnTo>
                  <a:pt x="1905" y="0"/>
                </a:lnTo>
                <a:lnTo>
                  <a:pt x="2541" y="508"/>
                </a:lnTo>
                <a:lnTo>
                  <a:pt x="1905" y="1017"/>
                </a:lnTo>
                <a:lnTo>
                  <a:pt x="1905" y="762"/>
                </a:lnTo>
                <a:lnTo>
                  <a:pt x="0" y="762"/>
                </a:lnTo>
                <a:lnTo>
                  <a:pt x="0" y="254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450" name="Google Shape;45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54920" y="1604520"/>
            <a:ext cx="3705480" cy="397476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19"/>
          <p:cNvSpPr txBox="1"/>
          <p:nvPr/>
        </p:nvSpPr>
        <p:spPr>
          <a:xfrm>
            <a:off x="1041475" y="1257625"/>
            <a:ext cx="977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highlight>
                  <a:srgbClr val="FFFF00"/>
                </a:highlight>
              </a:rPr>
              <a:t>C</a:t>
            </a:r>
            <a:r>
              <a:rPr lang="en-US" sz="1600">
                <a:highlight>
                  <a:srgbClr val="FFFF00"/>
                </a:highlight>
              </a:rPr>
              <a:t>ountry pairs within the same continent</a:t>
            </a:r>
            <a:endParaRPr sz="1600">
              <a:highlight>
                <a:srgbClr val="FFFF00"/>
              </a:highlight>
            </a:endParaRPr>
          </a:p>
        </p:txBody>
      </p:sp>
      <p:sp>
        <p:nvSpPr>
          <p:cNvPr id="452" name="Google Shape;452;p19"/>
          <p:cNvSpPr txBox="1"/>
          <p:nvPr/>
        </p:nvSpPr>
        <p:spPr>
          <a:xfrm>
            <a:off x="727075" y="5993375"/>
            <a:ext cx="977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highlight>
                  <a:srgbClr val="FFFF00"/>
                </a:highlight>
              </a:rPr>
              <a:t>similar examples – BMT siblings </a:t>
            </a:r>
            <a:endParaRPr sz="22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2960" y="1604160"/>
            <a:ext cx="3457080" cy="241668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20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Solution 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20"/>
          <p:cNvSpPr/>
          <p:nvPr/>
        </p:nvSpPr>
        <p:spPr>
          <a:xfrm>
            <a:off x="5029200" y="2651760"/>
            <a:ext cx="2100600" cy="729000"/>
          </a:xfrm>
          <a:custGeom>
            <a:rect b="b" l="l" r="r" t="t"/>
            <a:pathLst>
              <a:path extrusionOk="0" h="2034" w="5844">
                <a:moveTo>
                  <a:pt x="0" y="508"/>
                </a:moveTo>
                <a:lnTo>
                  <a:pt x="4382" y="508"/>
                </a:lnTo>
                <a:lnTo>
                  <a:pt x="4382" y="0"/>
                </a:lnTo>
                <a:lnTo>
                  <a:pt x="5843" y="1016"/>
                </a:lnTo>
                <a:lnTo>
                  <a:pt x="4382" y="2033"/>
                </a:lnTo>
                <a:lnTo>
                  <a:pt x="4382" y="1524"/>
                </a:lnTo>
                <a:lnTo>
                  <a:pt x="0" y="1524"/>
                </a:lnTo>
                <a:lnTo>
                  <a:pt x="0" y="508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460" name="Google Shape;46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17520" y="4257720"/>
            <a:ext cx="5351760" cy="186624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20"/>
          <p:cNvSpPr/>
          <p:nvPr/>
        </p:nvSpPr>
        <p:spPr>
          <a:xfrm>
            <a:off x="10058400" y="5505840"/>
            <a:ext cx="202824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Anything missing?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2" name="Google Shape;462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24320" y="1645920"/>
            <a:ext cx="2771640" cy="2384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1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Self-join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8" name="Google Shape;46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20" y="1760040"/>
            <a:ext cx="5351760" cy="3663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1600" y="1675080"/>
            <a:ext cx="5351760" cy="371736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21"/>
          <p:cNvSpPr/>
          <p:nvPr/>
        </p:nvSpPr>
        <p:spPr>
          <a:xfrm>
            <a:off x="4663453" y="5943600"/>
            <a:ext cx="19980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C9211E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No</a:t>
            </a:r>
            <a:r>
              <a:rPr lang="en-US" sz="1800">
                <a:solidFill>
                  <a:srgbClr val="C9211E"/>
                </a:solidFill>
                <a:highlight>
                  <a:srgbClr val="FFFF00"/>
                </a:highlight>
              </a:rPr>
              <a:t> </a:t>
            </a:r>
            <a:r>
              <a:rPr b="0" i="0" lang="en-US" sz="1800" u="none" cap="none" strike="noStrike">
                <a:solidFill>
                  <a:srgbClr val="C9211E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repetition!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20" y="2027520"/>
            <a:ext cx="5351760" cy="31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92640" y="1604520"/>
            <a:ext cx="3829680" cy="397476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22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Which join?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4040" y="1604520"/>
            <a:ext cx="2440080" cy="397476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23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5400" y="1604520"/>
            <a:ext cx="4437720" cy="397476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24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24"/>
          <p:cNvSpPr/>
          <p:nvPr/>
        </p:nvSpPr>
        <p:spPr>
          <a:xfrm>
            <a:off x="5669273" y="6145925"/>
            <a:ext cx="2760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Notice the NULLs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3120" y="1604520"/>
            <a:ext cx="2942280" cy="397476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25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Familiar?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6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to expect?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" name="Google Shape;50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080" y="1604520"/>
            <a:ext cx="5128200" cy="397476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26"/>
          <p:cNvSpPr/>
          <p:nvPr/>
        </p:nvSpPr>
        <p:spPr>
          <a:xfrm>
            <a:off x="6231960" y="1604520"/>
            <a:ext cx="5351760" cy="3974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-321478" lvl="0" marL="431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many </a:t>
            </a:r>
            <a:r>
              <a:rPr lang="en-US" sz="3200"/>
              <a:t>rows</a:t>
            </a: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1800"/>
          </a:p>
          <a:p>
            <a:pPr indent="-344339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3200"/>
              <a:t>Where to expect NULL?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20" y="1751400"/>
            <a:ext cx="5352840" cy="368172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7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27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FULL JOIN = FULL OUTER JOIN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1" name="Google Shape;511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1600" y="1996200"/>
            <a:ext cx="5352840" cy="3192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"/>
          <p:cNvSpPr/>
          <p:nvPr/>
        </p:nvSpPr>
        <p:spPr>
          <a:xfrm>
            <a:off x="1202760" y="284040"/>
            <a:ext cx="9780840" cy="150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SLACK / SUPPORT  / REPOS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4"/>
          <p:cNvSpPr/>
          <p:nvPr/>
        </p:nvSpPr>
        <p:spPr>
          <a:xfrm>
            <a:off x="1202760" y="2011680"/>
            <a:ext cx="9780840" cy="42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2200" u="sng">
                <a:solidFill>
                  <a:srgbClr val="8BC34A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https://join.slack.com/t/egfwd-t3-october-22/shared_invite/zt-1hk7owwgy-6~9jmz47ud9xTj_O3DS4qg</a:t>
            </a:r>
            <a:r>
              <a:rPr lang="en-US" sz="2200">
                <a:solidFill>
                  <a:schemeClr val="dk1"/>
                </a:solidFill>
              </a:rPr>
              <a:t>  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fwd-support@udacity.com 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en-US" sz="2200" u="sng" cap="none" strike="noStrike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https://github.com/santarabantoosoo/Data-Analysis-NanoDegree-2.0</a:t>
            </a:r>
            <a:r>
              <a:rPr b="0" i="0" lang="en-US" sz="2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 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8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Full join?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28"/>
          <p:cNvSpPr/>
          <p:nvPr/>
        </p:nvSpPr>
        <p:spPr>
          <a:xfrm>
            <a:off x="609480" y="1604520"/>
            <a:ext cx="10969920" cy="3974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8" name="Google Shape;51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0480" y="3864320"/>
            <a:ext cx="3374639" cy="189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96990" y="3766070"/>
            <a:ext cx="2738880" cy="1894319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8"/>
          <p:cNvSpPr txBox="1"/>
          <p:nvPr/>
        </p:nvSpPr>
        <p:spPr>
          <a:xfrm>
            <a:off x="1532725" y="2377700"/>
            <a:ext cx="977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highlight>
                  <a:srgbClr val="FFFF00"/>
                </a:highlight>
              </a:rPr>
              <a:t>For each country, get the </a:t>
            </a:r>
            <a:r>
              <a:rPr lang="en-US" sz="1600">
                <a:highlight>
                  <a:srgbClr val="FFFF00"/>
                </a:highlight>
              </a:rPr>
              <a:t>president</a:t>
            </a:r>
            <a:r>
              <a:rPr lang="en-US" sz="1600">
                <a:highlight>
                  <a:srgbClr val="FFFF00"/>
                </a:highlight>
              </a:rPr>
              <a:t> and prime minister</a:t>
            </a:r>
            <a:endParaRPr sz="16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20" y="2723400"/>
            <a:ext cx="5351760" cy="17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1600" y="1906200"/>
            <a:ext cx="5351760" cy="3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29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6e4b430185_0_8"/>
          <p:cNvSpPr txBox="1"/>
          <p:nvPr/>
        </p:nvSpPr>
        <p:spPr>
          <a:xfrm>
            <a:off x="1206900" y="628850"/>
            <a:ext cx="977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</a:rPr>
              <a:t>which join to choose? </a:t>
            </a:r>
            <a:endParaRPr b="1" sz="2800">
              <a:solidFill>
                <a:schemeClr val="lt1"/>
              </a:solidFill>
            </a:endParaRPr>
          </a:p>
        </p:txBody>
      </p:sp>
      <p:pic>
        <p:nvPicPr>
          <p:cNvPr id="534" name="Google Shape;534;g16e4b430185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200" y="3135925"/>
            <a:ext cx="8686800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g16e4b430185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200" y="5134750"/>
            <a:ext cx="8686801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g16e4b430185_0_8"/>
          <p:cNvSpPr txBox="1"/>
          <p:nvPr/>
        </p:nvSpPr>
        <p:spPr>
          <a:xfrm>
            <a:off x="746725" y="1984700"/>
            <a:ext cx="977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highlight>
                  <a:srgbClr val="FFFF00"/>
                </a:highlight>
              </a:rPr>
              <a:t>Effect of risk factors  on ALL patients’ outcome </a:t>
            </a:r>
            <a:endParaRPr b="1" sz="22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g16e4b430185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275" y="2274650"/>
            <a:ext cx="7324725" cy="15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g16e4b430185_0_16"/>
          <p:cNvSpPr txBox="1"/>
          <p:nvPr/>
        </p:nvSpPr>
        <p:spPr>
          <a:xfrm>
            <a:off x="1827500" y="825325"/>
            <a:ext cx="977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highlight>
                  <a:srgbClr val="FFFF00"/>
                </a:highlight>
              </a:rPr>
              <a:t>Search for datasets and decide on join type </a:t>
            </a:r>
            <a:endParaRPr sz="2800">
              <a:highlight>
                <a:srgbClr val="FFFF00"/>
              </a:highlight>
            </a:endParaRPr>
          </a:p>
        </p:txBody>
      </p:sp>
      <p:pic>
        <p:nvPicPr>
          <p:cNvPr id="544" name="Google Shape;544;g16e4b430185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8600" y="3371050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0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if?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30"/>
          <p:cNvSpPr/>
          <p:nvPr/>
        </p:nvSpPr>
        <p:spPr>
          <a:xfrm>
            <a:off x="609480" y="1604520"/>
            <a:ext cx="10969920" cy="3974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1" name="Google Shape;55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7680" y="1604520"/>
            <a:ext cx="3374640" cy="189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38040" y="1604520"/>
            <a:ext cx="2738880" cy="189432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30"/>
          <p:cNvSpPr/>
          <p:nvPr/>
        </p:nvSpPr>
        <p:spPr>
          <a:xfrm>
            <a:off x="766374" y="5943600"/>
            <a:ext cx="57915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Each president should meet each prime minister?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9600" y="1604520"/>
            <a:ext cx="1810800" cy="397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1600" y="1867680"/>
            <a:ext cx="5351760" cy="344844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31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Cross join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4b7a8c1111_0_5"/>
          <p:cNvSpPr txBox="1"/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FFF"/>
                </a:solidFill>
              </a:rPr>
              <a:t>Recap</a:t>
            </a:r>
            <a:endParaRPr sz="3200"/>
          </a:p>
        </p:txBody>
      </p:sp>
      <p:pic>
        <p:nvPicPr>
          <p:cNvPr id="567" name="Google Shape;567;g14b7a8c1111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5524" y="2102625"/>
            <a:ext cx="8457549" cy="442612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g14b7a8c1111_0_5"/>
          <p:cNvSpPr txBox="1"/>
          <p:nvPr/>
        </p:nvSpPr>
        <p:spPr>
          <a:xfrm>
            <a:off x="2413800" y="4008675"/>
            <a:ext cx="97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00"/>
                </a:highlight>
              </a:rPr>
              <a:t>Cross join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569" name="Google Shape;569;g14b7a8c1111_0_5"/>
          <p:cNvSpPr txBox="1"/>
          <p:nvPr/>
        </p:nvSpPr>
        <p:spPr>
          <a:xfrm>
            <a:off x="10080675" y="2810000"/>
            <a:ext cx="214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00"/>
                </a:highlight>
              </a:rPr>
              <a:t>what about JOIN?</a:t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6e4b430185_0_40"/>
          <p:cNvSpPr txBox="1"/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FFF"/>
                </a:solidFill>
              </a:rPr>
              <a:t>Recap</a:t>
            </a:r>
            <a:endParaRPr sz="3200"/>
          </a:p>
        </p:txBody>
      </p:sp>
      <p:pic>
        <p:nvPicPr>
          <p:cNvPr id="576" name="Google Shape;576;g16e4b430185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1900" y="2905573"/>
            <a:ext cx="7357275" cy="385032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g16e4b430185_0_40"/>
          <p:cNvSpPr txBox="1"/>
          <p:nvPr/>
        </p:nvSpPr>
        <p:spPr>
          <a:xfrm>
            <a:off x="2982800" y="4480275"/>
            <a:ext cx="97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00"/>
                </a:highlight>
              </a:rPr>
              <a:t>Cross join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578" name="Google Shape;578;g16e4b430185_0_40"/>
          <p:cNvSpPr txBox="1"/>
          <p:nvPr/>
        </p:nvSpPr>
        <p:spPr>
          <a:xfrm>
            <a:off x="6231950" y="3779100"/>
            <a:ext cx="563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00"/>
                </a:highlight>
              </a:rPr>
              <a:t>JOIN</a:t>
            </a:r>
            <a:endParaRPr>
              <a:highlight>
                <a:srgbClr val="FFFF00"/>
              </a:highlight>
            </a:endParaRPr>
          </a:p>
        </p:txBody>
      </p:sp>
      <p:pic>
        <p:nvPicPr>
          <p:cNvPr id="579" name="Google Shape;579;g16e4b430185_0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1038" y="1875975"/>
            <a:ext cx="7239000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g16e4b430185_0_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700" y="1875975"/>
            <a:ext cx="1837100" cy="292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4b7a8c1111_0_20"/>
          <p:cNvSpPr txBox="1"/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FFF"/>
                </a:solidFill>
              </a:rPr>
              <a:t>Challenge</a:t>
            </a:r>
            <a:endParaRPr sz="3200"/>
          </a:p>
        </p:txBody>
      </p:sp>
      <p:pic>
        <p:nvPicPr>
          <p:cNvPr id="587" name="Google Shape;587;g14b7a8c1111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4950" y="1768999"/>
            <a:ext cx="5814651" cy="3321849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g14b7a8c1111_0_20"/>
          <p:cNvSpPr txBox="1"/>
          <p:nvPr/>
        </p:nvSpPr>
        <p:spPr>
          <a:xfrm>
            <a:off x="1248500" y="4097225"/>
            <a:ext cx="9777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highlight>
                  <a:srgbClr val="FFFF00"/>
                </a:highlight>
              </a:rPr>
              <a:t>Average Population of Each Continent | HackerRank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ighlight>
                  <a:srgbClr val="FFFF00"/>
                </a:highlight>
                <a:hlinkClick r:id="rId4"/>
              </a:rPr>
              <a:t>https://www.hackerrank.com/challenges/average-population-of-each-continent/problem</a:t>
            </a:r>
            <a:r>
              <a:rPr lang="en-US">
                <a:highlight>
                  <a:srgbClr val="FFFF00"/>
                </a:highlight>
              </a:rPr>
              <a:t> 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589" name="Google Shape;589;g14b7a8c1111_0_20"/>
          <p:cNvSpPr txBox="1"/>
          <p:nvPr/>
        </p:nvSpPr>
        <p:spPr>
          <a:xfrm>
            <a:off x="1336425" y="5785350"/>
            <a:ext cx="9777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highlight>
                  <a:srgbClr val="FFFF00"/>
                </a:highlight>
              </a:rPr>
              <a:t>African Cities | HackerRank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ighlight>
                  <a:srgbClr val="FFFF00"/>
                </a:highlight>
                <a:hlinkClick r:id="rId5"/>
              </a:rPr>
              <a:t>https://www.hackerrank.com/challenges/african-cities/problem?isFullScreen=true</a:t>
            </a:r>
            <a:r>
              <a:rPr lang="en-US">
                <a:solidFill>
                  <a:schemeClr val="dk1"/>
                </a:solidFill>
                <a:highlight>
                  <a:srgbClr val="FFFF00"/>
                </a:highlight>
              </a:rPr>
              <a:t> 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highlight>
                  <a:srgbClr val="FFFF00"/>
                </a:highlight>
              </a:rPr>
              <a:t>Top Competitors | HackerRank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ighlight>
                  <a:srgbClr val="FFFF00"/>
                </a:highlight>
                <a:hlinkClick r:id="rId6"/>
              </a:rPr>
              <a:t>https://www.hackerrank.com/challenges/full-score/problem?isFullScreen=true</a:t>
            </a:r>
            <a:r>
              <a:rPr lang="en-US">
                <a:highlight>
                  <a:srgbClr val="FFFF00"/>
                </a:highlight>
              </a:rPr>
              <a:t> 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590" name="Google Shape;590;g14b7a8c1111_0_20"/>
          <p:cNvSpPr txBox="1"/>
          <p:nvPr/>
        </p:nvSpPr>
        <p:spPr>
          <a:xfrm>
            <a:off x="1582625" y="2022225"/>
            <a:ext cx="961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highlight>
                  <a:srgbClr val="FF0000"/>
                </a:highlight>
              </a:rPr>
              <a:t>(</a:t>
            </a:r>
            <a:r>
              <a:rPr lang="en-US" sz="1800">
                <a:highlight>
                  <a:srgbClr val="FF0000"/>
                </a:highlight>
              </a:rPr>
              <a:t>1 or 2) and 3 </a:t>
            </a:r>
            <a:endParaRPr sz="1800"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4b7a8c1111_0_44"/>
          <p:cNvSpPr/>
          <p:nvPr/>
        </p:nvSpPr>
        <p:spPr>
          <a:xfrm>
            <a:off x="609480" y="273600"/>
            <a:ext cx="10969800" cy="11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FFF"/>
                </a:solidFill>
              </a:rPr>
              <a:t>which is better?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6" name="Google Shape;596;g14b7a8c1111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50" y="3432375"/>
            <a:ext cx="4762500" cy="26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g14b7a8c1111_0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7225" y="3270750"/>
            <a:ext cx="5619750" cy="2847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8" name="Google Shape;598;g14b7a8c1111_0_44"/>
          <p:cNvCxnSpPr/>
          <p:nvPr/>
        </p:nvCxnSpPr>
        <p:spPr>
          <a:xfrm flipH="1">
            <a:off x="4202600" y="4290650"/>
            <a:ext cx="474900" cy="808800"/>
          </a:xfrm>
          <a:prstGeom prst="straightConnector1">
            <a:avLst/>
          </a:prstGeom>
          <a:noFill/>
          <a:ln cap="flat" cmpd="sng" w="28575">
            <a:solidFill>
              <a:srgbClr val="C9211E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6b7986c791_0_17"/>
          <p:cNvSpPr/>
          <p:nvPr/>
        </p:nvSpPr>
        <p:spPr>
          <a:xfrm>
            <a:off x="1202760" y="284040"/>
            <a:ext cx="9781800" cy="15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GIT FLOW Recap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g16b7986c791_0_17"/>
          <p:cNvSpPr/>
          <p:nvPr/>
        </p:nvSpPr>
        <p:spPr>
          <a:xfrm>
            <a:off x="1202760" y="2011680"/>
            <a:ext cx="9781800" cy="42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g16b7986c791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625" y="1622975"/>
            <a:ext cx="10372725" cy="498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6e4b430185_0_23"/>
          <p:cNvSpPr/>
          <p:nvPr/>
        </p:nvSpPr>
        <p:spPr>
          <a:xfrm>
            <a:off x="609480" y="273600"/>
            <a:ext cx="10969800" cy="11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FFF"/>
                </a:solidFill>
              </a:rPr>
              <a:t>which is better?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4" name="Google Shape;604;g16e4b430185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800" y="3349350"/>
            <a:ext cx="5619750" cy="28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g16e4b430185_0_23"/>
          <p:cNvSpPr txBox="1"/>
          <p:nvPr/>
        </p:nvSpPr>
        <p:spPr>
          <a:xfrm>
            <a:off x="2358050" y="2417000"/>
            <a:ext cx="977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highlight>
                  <a:srgbClr val="FFFF00"/>
                </a:highlight>
              </a:rPr>
              <a:t>INNER or LEFT JOIN?</a:t>
            </a:r>
            <a:endParaRPr sz="28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6e4b430185_0_31"/>
          <p:cNvSpPr/>
          <p:nvPr/>
        </p:nvSpPr>
        <p:spPr>
          <a:xfrm>
            <a:off x="609480" y="273600"/>
            <a:ext cx="10969800" cy="11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FFF"/>
                </a:solidFill>
              </a:rPr>
              <a:t>which is better?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1" name="Google Shape;611;g16e4b430185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6100" y="3211800"/>
            <a:ext cx="5619750" cy="28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g16e4b430185_0_31"/>
          <p:cNvSpPr txBox="1"/>
          <p:nvPr/>
        </p:nvSpPr>
        <p:spPr>
          <a:xfrm>
            <a:off x="2358050" y="2417000"/>
            <a:ext cx="977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highlight>
                  <a:srgbClr val="FFFF00"/>
                </a:highlight>
              </a:rPr>
              <a:t>GROUP BY h.name?</a:t>
            </a:r>
            <a:endParaRPr sz="28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2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Challenge!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32"/>
          <p:cNvSpPr/>
          <p:nvPr/>
        </p:nvSpPr>
        <p:spPr>
          <a:xfrm>
            <a:off x="609480" y="1604520"/>
            <a:ext cx="5351760" cy="189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2"/>
          <p:cNvSpPr/>
          <p:nvPr/>
        </p:nvSpPr>
        <p:spPr>
          <a:xfrm>
            <a:off x="7787880" y="1604160"/>
            <a:ext cx="2239560" cy="189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2"/>
          <p:cNvSpPr/>
          <p:nvPr/>
        </p:nvSpPr>
        <p:spPr>
          <a:xfrm>
            <a:off x="3436560" y="3681720"/>
            <a:ext cx="5315400" cy="189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2"/>
          <p:cNvSpPr/>
          <p:nvPr/>
        </p:nvSpPr>
        <p:spPr>
          <a:xfrm>
            <a:off x="914400" y="3017520"/>
            <a:ext cx="181440" cy="425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2"/>
          <p:cNvSpPr/>
          <p:nvPr/>
        </p:nvSpPr>
        <p:spPr>
          <a:xfrm>
            <a:off x="631440" y="5120640"/>
            <a:ext cx="9516960" cy="344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https://campus.datacamp.com/courses/joining-data-in-sql/outer-joins-and-cross-joins?ex=12</a:t>
            </a:r>
            <a:r>
              <a:rPr b="0" i="0" lang="en-US" sz="1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3" name="Google Shape;62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7920" y="2011680"/>
            <a:ext cx="5668560" cy="1159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00440" y="1995840"/>
            <a:ext cx="4311000" cy="1203120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32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32"/>
          <p:cNvSpPr/>
          <p:nvPr/>
        </p:nvSpPr>
        <p:spPr>
          <a:xfrm>
            <a:off x="609480" y="2595240"/>
            <a:ext cx="2611080" cy="90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7" name="Google Shape;627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06640" y="3474720"/>
            <a:ext cx="3867120" cy="3116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20" y="1740960"/>
            <a:ext cx="5351760" cy="3701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1600" y="1737360"/>
            <a:ext cx="5351760" cy="365508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33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combine?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33"/>
          <p:cNvSpPr txBox="1"/>
          <p:nvPr/>
        </p:nvSpPr>
        <p:spPr>
          <a:xfrm>
            <a:off x="1617775" y="5908425"/>
            <a:ext cx="977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00"/>
                </a:highlight>
              </a:rPr>
              <a:t>combine into a single table with the column name “الراس الكبيرة”</a:t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4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34"/>
          <p:cNvSpPr/>
          <p:nvPr/>
        </p:nvSpPr>
        <p:spPr>
          <a:xfrm>
            <a:off x="609480" y="1604520"/>
            <a:ext cx="10969920" cy="3974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2" name="Google Shape;64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7200" y="1604520"/>
            <a:ext cx="8034120" cy="3974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3680" y="1695600"/>
            <a:ext cx="3073320" cy="2599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9280" y="4572000"/>
            <a:ext cx="5315400" cy="189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7280" y="4572000"/>
            <a:ext cx="4476600" cy="1894320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35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Any difference?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Google Shape;65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20" y="1740960"/>
            <a:ext cx="5351760" cy="3701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1600" y="1737360"/>
            <a:ext cx="5351760" cy="365508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36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combine?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36"/>
          <p:cNvSpPr txBox="1"/>
          <p:nvPr/>
        </p:nvSpPr>
        <p:spPr>
          <a:xfrm>
            <a:off x="1617775" y="5908425"/>
            <a:ext cx="977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00"/>
                </a:highlight>
              </a:rPr>
              <a:t>combine into a single table with the column name “الراس الكبيرة”</a:t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7560" y="1852200"/>
            <a:ext cx="4310640" cy="189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2520" y="1554480"/>
            <a:ext cx="4483440" cy="2367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53320" y="4389120"/>
            <a:ext cx="4304880" cy="189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75120" y="4114800"/>
            <a:ext cx="2649240" cy="259128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37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6320" y="1604520"/>
            <a:ext cx="4257360" cy="397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86160" y="1604520"/>
            <a:ext cx="3842640" cy="397476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38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UNION VS UNION ALL?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7760" y="1604520"/>
            <a:ext cx="2853000" cy="3974760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39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g16b7986c791_0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0100" y="2001050"/>
            <a:ext cx="7787473" cy="4686974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16b7986c791_0_90"/>
          <p:cNvSpPr txBox="1"/>
          <p:nvPr/>
        </p:nvSpPr>
        <p:spPr>
          <a:xfrm>
            <a:off x="1529875" y="685825"/>
            <a:ext cx="9759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chemeClr val="lt1"/>
                </a:solidFill>
              </a:rPr>
              <a:t>Let’s collaborate</a:t>
            </a:r>
            <a:endParaRPr b="1" sz="4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Google Shape;68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4920" y="1604520"/>
            <a:ext cx="2180160" cy="397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5560" y="1604520"/>
            <a:ext cx="5343840" cy="397476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40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INTERSECT.. Why empty?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4920" y="1604520"/>
            <a:ext cx="2180160" cy="397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5560" y="1604520"/>
            <a:ext cx="5343840" cy="3974760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41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is that?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41"/>
          <p:cNvSpPr/>
          <p:nvPr/>
        </p:nvSpPr>
        <p:spPr>
          <a:xfrm>
            <a:off x="1188720" y="6217920"/>
            <a:ext cx="4441320" cy="344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Selects countries that have both p</a:t>
            </a:r>
            <a:r>
              <a:rPr lang="en-US" sz="1800"/>
              <a:t>resident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p</a:t>
            </a:r>
            <a:r>
              <a:rPr lang="en-US" sz="1800"/>
              <a:t>rime minister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41"/>
          <p:cNvSpPr/>
          <p:nvPr/>
        </p:nvSpPr>
        <p:spPr>
          <a:xfrm>
            <a:off x="7308360" y="6237360"/>
            <a:ext cx="3387960" cy="344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Both president and prime minister with same name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5080" y="1604520"/>
            <a:ext cx="3760200" cy="3975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71000" y="1604520"/>
            <a:ext cx="3073680" cy="397512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42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EXCEPT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3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joins and sets did we use?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43"/>
          <p:cNvSpPr/>
          <p:nvPr/>
        </p:nvSpPr>
        <p:spPr>
          <a:xfrm>
            <a:off x="609480" y="1604520"/>
            <a:ext cx="5352120" cy="3975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43"/>
          <p:cNvSpPr/>
          <p:nvPr/>
        </p:nvSpPr>
        <p:spPr>
          <a:xfrm>
            <a:off x="6231960" y="1604520"/>
            <a:ext cx="5352120" cy="3975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1840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t/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1" name="Google Shape;71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8524" y="2088721"/>
            <a:ext cx="6077474" cy="3006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950" y="2088725"/>
            <a:ext cx="5659240" cy="300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6e4b430185_0_67"/>
          <p:cNvSpPr/>
          <p:nvPr/>
        </p:nvSpPr>
        <p:spPr>
          <a:xfrm>
            <a:off x="609480" y="273600"/>
            <a:ext cx="109704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Duplicates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g16e4b430185_0_67"/>
          <p:cNvSpPr/>
          <p:nvPr/>
        </p:nvSpPr>
        <p:spPr>
          <a:xfrm>
            <a:off x="609480" y="1604520"/>
            <a:ext cx="5352000" cy="39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g16e4b430185_0_67"/>
          <p:cNvSpPr/>
          <p:nvPr/>
        </p:nvSpPr>
        <p:spPr>
          <a:xfrm>
            <a:off x="6231960" y="1604520"/>
            <a:ext cx="5352000" cy="39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1839" lvl="0" marL="431999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t/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0" name="Google Shape;720;g16e4b430185_0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5713" y="2429975"/>
            <a:ext cx="3705225" cy="2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g16e4b430185_0_67"/>
          <p:cNvSpPr txBox="1"/>
          <p:nvPr/>
        </p:nvSpPr>
        <p:spPr>
          <a:xfrm>
            <a:off x="687775" y="2810000"/>
            <a:ext cx="977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highlight>
                  <a:srgbClr val="FFFF00"/>
                </a:highlight>
              </a:rPr>
              <a:t>One table has duplicate keys</a:t>
            </a:r>
            <a:endParaRPr sz="28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6e4b430185_0_76"/>
          <p:cNvSpPr txBox="1"/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g16e4b430185_0_76"/>
          <p:cNvSpPr txBox="1"/>
          <p:nvPr>
            <p:ph idx="1" type="body"/>
          </p:nvPr>
        </p:nvSpPr>
        <p:spPr>
          <a:xfrm>
            <a:off x="609480" y="1604520"/>
            <a:ext cx="5354400" cy="3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g16e4b430185_0_76"/>
          <p:cNvSpPr txBox="1"/>
          <p:nvPr>
            <p:ph idx="2" type="body"/>
          </p:nvPr>
        </p:nvSpPr>
        <p:spPr>
          <a:xfrm>
            <a:off x="6231960" y="1604520"/>
            <a:ext cx="5354400" cy="3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0" name="Google Shape;730;g16e4b430185_0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875" y="2176478"/>
            <a:ext cx="8394500" cy="31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6e4b430185_0_101"/>
          <p:cNvSpPr/>
          <p:nvPr/>
        </p:nvSpPr>
        <p:spPr>
          <a:xfrm>
            <a:off x="609480" y="273600"/>
            <a:ext cx="109704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Duplicates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g16e4b430185_0_101"/>
          <p:cNvSpPr/>
          <p:nvPr/>
        </p:nvSpPr>
        <p:spPr>
          <a:xfrm>
            <a:off x="609480" y="1604520"/>
            <a:ext cx="5352000" cy="39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g16e4b430185_0_101"/>
          <p:cNvSpPr/>
          <p:nvPr/>
        </p:nvSpPr>
        <p:spPr>
          <a:xfrm>
            <a:off x="6231960" y="1604520"/>
            <a:ext cx="5352000" cy="39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1839" lvl="0" marL="431999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t/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g16e4b430185_0_101"/>
          <p:cNvSpPr txBox="1"/>
          <p:nvPr/>
        </p:nvSpPr>
        <p:spPr>
          <a:xfrm>
            <a:off x="687775" y="2810000"/>
            <a:ext cx="977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highlight>
                  <a:srgbClr val="FFFF00"/>
                </a:highlight>
              </a:rPr>
              <a:t>Both tables</a:t>
            </a:r>
            <a:r>
              <a:rPr lang="en-US" sz="2800">
                <a:highlight>
                  <a:srgbClr val="FFFF00"/>
                </a:highlight>
              </a:rPr>
              <a:t> have duplicate keys</a:t>
            </a:r>
            <a:endParaRPr sz="2800">
              <a:highlight>
                <a:srgbClr val="FFFF00"/>
              </a:highlight>
            </a:endParaRPr>
          </a:p>
        </p:txBody>
      </p:sp>
      <p:pic>
        <p:nvPicPr>
          <p:cNvPr id="739" name="Google Shape;739;g16e4b430185_0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0025" y="2512475"/>
            <a:ext cx="4695825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6e4b430185_0_109"/>
          <p:cNvSpPr txBox="1"/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g16e4b430185_0_109"/>
          <p:cNvSpPr txBox="1"/>
          <p:nvPr>
            <p:ph idx="1" type="body"/>
          </p:nvPr>
        </p:nvSpPr>
        <p:spPr>
          <a:xfrm>
            <a:off x="609480" y="1604520"/>
            <a:ext cx="5354400" cy="3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g16e4b430185_0_109"/>
          <p:cNvSpPr txBox="1"/>
          <p:nvPr>
            <p:ph idx="2" type="body"/>
          </p:nvPr>
        </p:nvSpPr>
        <p:spPr>
          <a:xfrm>
            <a:off x="6231960" y="1604520"/>
            <a:ext cx="5354400" cy="3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8" name="Google Shape;748;g16e4b430185_0_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475" y="2200450"/>
            <a:ext cx="6772275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g16e4b430185_0_109"/>
          <p:cNvSpPr txBox="1"/>
          <p:nvPr/>
        </p:nvSpPr>
        <p:spPr>
          <a:xfrm>
            <a:off x="8154925" y="2495600"/>
            <a:ext cx="406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0" name="Google Shape;750;g16e4b430185_0_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7125" y="3542300"/>
            <a:ext cx="3028374" cy="63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g16e4b430185_0_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9738" y="4259750"/>
            <a:ext cx="234315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Google Shape;75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20" y="2094120"/>
            <a:ext cx="5352120" cy="2995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1600" y="1690920"/>
            <a:ext cx="5352120" cy="380196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44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solve?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44"/>
          <p:cNvSpPr/>
          <p:nvPr/>
        </p:nvSpPr>
        <p:spPr>
          <a:xfrm>
            <a:off x="2926075" y="6308650"/>
            <a:ext cx="74313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Select from left table, countries that had independence before 1800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Google Shape;764;g16e4b430185_0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20" y="2094120"/>
            <a:ext cx="5352119" cy="2995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g16e4b430185_0_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1600" y="1690920"/>
            <a:ext cx="5352120" cy="3801960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g16e4b430185_0_51"/>
          <p:cNvSpPr/>
          <p:nvPr/>
        </p:nvSpPr>
        <p:spPr>
          <a:xfrm>
            <a:off x="609480" y="273600"/>
            <a:ext cx="109704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solve?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g16e4b430185_0_51"/>
          <p:cNvSpPr/>
          <p:nvPr/>
        </p:nvSpPr>
        <p:spPr>
          <a:xfrm>
            <a:off x="1766700" y="5738113"/>
            <a:ext cx="74313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Select from left table, countries that had independence before 1800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g16e4b430185_0_51"/>
          <p:cNvSpPr txBox="1"/>
          <p:nvPr/>
        </p:nvSpPr>
        <p:spPr>
          <a:xfrm>
            <a:off x="1591675" y="6327450"/>
            <a:ext cx="977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highlight>
                  <a:srgbClr val="FFFF00"/>
                </a:highlight>
              </a:rPr>
              <a:t>u need all columns from left table and none from right table?</a:t>
            </a:r>
            <a:endParaRPr sz="22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6de0adade3_0_0"/>
          <p:cNvSpPr txBox="1"/>
          <p:nvPr/>
        </p:nvSpPr>
        <p:spPr>
          <a:xfrm>
            <a:off x="1198675" y="1984700"/>
            <a:ext cx="10847100" cy="21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https://app.datacamp.com/learn/courses/github-concepts?utm_source=customerio&amp;utm_medium=email&amp;utm_campaign=221018_1-newsletter-ab_2-mix_3-all_4-na_5-na_6-dc-insights_7-na_8-emal-ci_9-na_10-bau_11-email&amp;utm_content=blast&amp;utm_term=newcourse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6" name="Google Shape;326;g16de0adade3_0_0"/>
          <p:cNvSpPr txBox="1"/>
          <p:nvPr/>
        </p:nvSpPr>
        <p:spPr>
          <a:xfrm>
            <a:off x="2240150" y="746725"/>
            <a:ext cx="9778200" cy="10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GitHub Concepts - DataCamp Learn</a:t>
            </a:r>
            <a:endParaRPr sz="30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Google Shape;773;g16e4b430185_0_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20" y="2094120"/>
            <a:ext cx="5352119" cy="2995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g16e4b430185_0_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1600" y="1690920"/>
            <a:ext cx="5352120" cy="3801960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g16e4b430185_0_59"/>
          <p:cNvSpPr/>
          <p:nvPr/>
        </p:nvSpPr>
        <p:spPr>
          <a:xfrm>
            <a:off x="609480" y="273600"/>
            <a:ext cx="109704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solve?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g16e4b430185_0_59"/>
          <p:cNvSpPr/>
          <p:nvPr/>
        </p:nvSpPr>
        <p:spPr>
          <a:xfrm>
            <a:off x="1766700" y="5738113"/>
            <a:ext cx="74313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Select from left table, countries that had independence before 1800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g16e4b430185_0_59"/>
          <p:cNvSpPr txBox="1"/>
          <p:nvPr/>
        </p:nvSpPr>
        <p:spPr>
          <a:xfrm>
            <a:off x="1591675" y="6327450"/>
            <a:ext cx="977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highlight>
                  <a:srgbClr val="FFFF00"/>
                </a:highlight>
              </a:rPr>
              <a:t>u need all columns from left table and none from right table?</a:t>
            </a:r>
            <a:endParaRPr sz="2200">
              <a:highlight>
                <a:srgbClr val="FFFF00"/>
              </a:highlight>
            </a:endParaRPr>
          </a:p>
        </p:txBody>
      </p:sp>
      <p:sp>
        <p:nvSpPr>
          <p:cNvPr id="778" name="Google Shape;778;g16e4b430185_0_59"/>
          <p:cNvSpPr txBox="1"/>
          <p:nvPr/>
        </p:nvSpPr>
        <p:spPr>
          <a:xfrm>
            <a:off x="9844875" y="5954075"/>
            <a:ext cx="237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highlight>
                  <a:srgbClr val="FFFF00"/>
                </a:highlight>
              </a:rPr>
              <a:t>Duplicates?</a:t>
            </a:r>
            <a:endParaRPr sz="22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" name="Google Shape;78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435" y="2076145"/>
            <a:ext cx="4444199" cy="3975121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45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5" name="Google Shape;785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5780" y="2076145"/>
            <a:ext cx="5508721" cy="3975120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45"/>
          <p:cNvSpPr txBox="1"/>
          <p:nvPr/>
        </p:nvSpPr>
        <p:spPr>
          <a:xfrm>
            <a:off x="6465000" y="6051275"/>
            <a:ext cx="563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highlight>
                  <a:srgbClr val="FFFF00"/>
                </a:highlight>
              </a:rPr>
              <a:t>WHERE country IN [‘Portugal’, ‘Spain’]</a:t>
            </a:r>
            <a:endParaRPr sz="2200">
              <a:highlight>
                <a:srgbClr val="FFFF00"/>
              </a:highlight>
            </a:endParaRPr>
          </a:p>
        </p:txBody>
      </p:sp>
      <p:sp>
        <p:nvSpPr>
          <p:cNvPr id="787" name="Google Shape;787;p45"/>
          <p:cNvSpPr txBox="1"/>
          <p:nvPr/>
        </p:nvSpPr>
        <p:spPr>
          <a:xfrm>
            <a:off x="962850" y="800650"/>
            <a:ext cx="9530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highlight>
                  <a:schemeClr val="lt1"/>
                </a:highlight>
              </a:rPr>
              <a:t>HARD CODED </a:t>
            </a:r>
            <a:endParaRPr b="1" sz="28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Google Shape;792;g16e4b430185_0_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840" y="1604160"/>
            <a:ext cx="3338639" cy="2986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g16e4b430185_0_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94560" y="1604160"/>
            <a:ext cx="3983401" cy="2874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g16e4b430185_0_1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81000" y="4754880"/>
            <a:ext cx="3189241" cy="1894680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g16e4b430185_0_120"/>
          <p:cNvSpPr/>
          <p:nvPr/>
        </p:nvSpPr>
        <p:spPr>
          <a:xfrm>
            <a:off x="609480" y="273600"/>
            <a:ext cx="109704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Connecting the dots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Google Shape;80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20" y="2094120"/>
            <a:ext cx="5352480" cy="2996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1600" y="2324160"/>
            <a:ext cx="5352480" cy="2536200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48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Anti-join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7" name="Google Shape;80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3080" y="1604520"/>
            <a:ext cx="6102720" cy="3975480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49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Recap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50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Small steps again 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50"/>
          <p:cNvSpPr/>
          <p:nvPr/>
        </p:nvSpPr>
        <p:spPr>
          <a:xfrm>
            <a:off x="609480" y="1604520"/>
            <a:ext cx="10970640" cy="3975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5" name="Google Shape;81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7240" y="2600280"/>
            <a:ext cx="5055480" cy="1655280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50"/>
          <p:cNvSpPr/>
          <p:nvPr/>
        </p:nvSpPr>
        <p:spPr>
          <a:xfrm>
            <a:off x="1280149" y="6217925"/>
            <a:ext cx="52086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Find Asian countries below average</a:t>
            </a:r>
            <a:r>
              <a:rPr lang="en-US" sz="1800">
                <a:highlight>
                  <a:srgbClr val="FFFF00"/>
                </a:highlight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`fert_rate`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Google Shape;82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20" y="1874880"/>
            <a:ext cx="5352480" cy="34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51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small steps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3" name="Google Shape;823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02440" y="1604520"/>
            <a:ext cx="3610800" cy="3975480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51"/>
          <p:cNvSpPr/>
          <p:nvPr/>
        </p:nvSpPr>
        <p:spPr>
          <a:xfrm>
            <a:off x="5669274" y="6035050"/>
            <a:ext cx="28416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Output of inner query?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82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1840" y="1604520"/>
            <a:ext cx="6325560" cy="3975480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52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Combine!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53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6" name="Google Shape;83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97680" y="2240640"/>
            <a:ext cx="3747960" cy="39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53"/>
          <p:cNvSpPr/>
          <p:nvPr/>
        </p:nvSpPr>
        <p:spPr>
          <a:xfrm>
            <a:off x="6231960" y="1604520"/>
            <a:ext cx="5353200" cy="39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54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54"/>
          <p:cNvSpPr/>
          <p:nvPr/>
        </p:nvSpPr>
        <p:spPr>
          <a:xfrm>
            <a:off x="609480" y="1604520"/>
            <a:ext cx="10971360" cy="3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4" name="Google Shape;844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7440" y="2286360"/>
            <a:ext cx="7893720" cy="2574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2760" y="2753640"/>
            <a:ext cx="3147120" cy="51876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"/>
          <p:cNvSpPr/>
          <p:nvPr/>
        </p:nvSpPr>
        <p:spPr>
          <a:xfrm>
            <a:off x="4510800" y="2576880"/>
            <a:ext cx="3147120" cy="87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5"/>
          <p:cNvSpPr/>
          <p:nvPr/>
        </p:nvSpPr>
        <p:spPr>
          <a:xfrm>
            <a:off x="7818480" y="2233440"/>
            <a:ext cx="3147120" cy="1559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5"/>
          <p:cNvSpPr/>
          <p:nvPr/>
        </p:nvSpPr>
        <p:spPr>
          <a:xfrm>
            <a:off x="1202760" y="4959360"/>
            <a:ext cx="3147120" cy="500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5"/>
          <p:cNvSpPr/>
          <p:nvPr/>
        </p:nvSpPr>
        <p:spPr>
          <a:xfrm>
            <a:off x="4510800" y="4917960"/>
            <a:ext cx="3147120" cy="58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5"/>
          <p:cNvSpPr/>
          <p:nvPr/>
        </p:nvSpPr>
        <p:spPr>
          <a:xfrm>
            <a:off x="1202760" y="284040"/>
            <a:ext cx="9780840" cy="150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5"/>
          <p:cNvSpPr/>
          <p:nvPr/>
        </p:nvSpPr>
        <p:spPr>
          <a:xfrm>
            <a:off x="7818480" y="4208400"/>
            <a:ext cx="3147120" cy="200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2678760"/>
            <a:ext cx="10466280" cy="344628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55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Subquery Within SELECT 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55"/>
          <p:cNvSpPr/>
          <p:nvPr/>
        </p:nvSpPr>
        <p:spPr>
          <a:xfrm>
            <a:off x="609480" y="1604520"/>
            <a:ext cx="10971360" cy="3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Google Shape;85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20" y="2224800"/>
            <a:ext cx="5352840" cy="65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69320" y="1604160"/>
            <a:ext cx="3677400" cy="18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57"/>
          <p:cNvSpPr/>
          <p:nvPr/>
        </p:nvSpPr>
        <p:spPr>
          <a:xfrm>
            <a:off x="609480" y="3682080"/>
            <a:ext cx="5352840" cy="18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highlight>
                  <a:srgbClr val="FFFF00"/>
                </a:highlight>
              </a:rPr>
              <a:t>How to create a column with total number of matches of all seasons?</a:t>
            </a:r>
            <a:endParaRPr sz="2400">
              <a:highlight>
                <a:srgbClr val="FFFF00"/>
              </a:highlight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highlight>
                <a:srgbClr val="FFFF00"/>
              </a:highlight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highlight>
                  <a:srgbClr val="FFFF00"/>
                </a:highlight>
              </a:rPr>
              <a:t>Can we use group by? </a:t>
            </a:r>
            <a:endParaRPr sz="2400">
              <a:highlight>
                <a:srgbClr val="FFFF00"/>
              </a:highlight>
            </a:endParaRPr>
          </a:p>
        </p:txBody>
      </p:sp>
      <p:pic>
        <p:nvPicPr>
          <p:cNvPr id="859" name="Google Shape;859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70600" y="3681720"/>
            <a:ext cx="4074840" cy="18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57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5" name="Google Shape;86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20" y="2292120"/>
            <a:ext cx="5352840" cy="260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6120" y="1604520"/>
            <a:ext cx="3763800" cy="3975840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58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Manual solution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2" name="Google Shape;87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960" y="2044440"/>
            <a:ext cx="3257280" cy="3440880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59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Automatic solution?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4" name="Google Shape;874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77840" y="2011680"/>
            <a:ext cx="2935440" cy="3473640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59"/>
          <p:cNvSpPr/>
          <p:nvPr/>
        </p:nvSpPr>
        <p:spPr>
          <a:xfrm>
            <a:off x="7132326" y="5760725"/>
            <a:ext cx="30669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Can we do even better?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59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1" name="Google Shape;881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2678760"/>
            <a:ext cx="10466280" cy="3446280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60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60"/>
          <p:cNvSpPr/>
          <p:nvPr/>
        </p:nvSpPr>
        <p:spPr>
          <a:xfrm>
            <a:off x="609480" y="1604520"/>
            <a:ext cx="10971360" cy="3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8" name="Google Shape;88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20" y="1973520"/>
            <a:ext cx="5352840" cy="3237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1600" y="1995120"/>
            <a:ext cx="5352840" cy="1113840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61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the expected output?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61"/>
          <p:cNvSpPr/>
          <p:nvPr/>
        </p:nvSpPr>
        <p:spPr>
          <a:xfrm>
            <a:off x="6231960" y="3682080"/>
            <a:ext cx="5352840" cy="18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256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For season 2011/2012, get total goals for each match and get the deviation from the overall average for same season. 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6" name="Google Shape;896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8640" y="1604160"/>
            <a:ext cx="3134160" cy="18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62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solve?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62"/>
          <p:cNvSpPr/>
          <p:nvPr/>
        </p:nvSpPr>
        <p:spPr>
          <a:xfrm>
            <a:off x="6231960" y="1604520"/>
            <a:ext cx="5352840" cy="3975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256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US" sz="32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For season 2011/2012, get total goals for each match and get the deviation from the overall average for same season.  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9" name="Google Shape;899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6240" y="3681720"/>
            <a:ext cx="4818600" cy="18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62"/>
          <p:cNvSpPr/>
          <p:nvPr/>
        </p:nvSpPr>
        <p:spPr>
          <a:xfrm>
            <a:off x="1097280" y="5760720"/>
            <a:ext cx="1971360" cy="344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Expected output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5" name="Google Shape;90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20" y="2228760"/>
            <a:ext cx="5352840" cy="272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89520" y="2149200"/>
            <a:ext cx="3610440" cy="3975840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63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Hardcoded or automatic?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63"/>
          <p:cNvSpPr/>
          <p:nvPr/>
        </p:nvSpPr>
        <p:spPr>
          <a:xfrm>
            <a:off x="7473251" y="6309350"/>
            <a:ext cx="4308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What if we removed the 2</a:t>
            </a:r>
            <a:r>
              <a:rPr b="0" baseline="3000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nd</a:t>
            </a: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 WHERE?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64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challenge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64"/>
          <p:cNvSpPr/>
          <p:nvPr/>
        </p:nvSpPr>
        <p:spPr>
          <a:xfrm>
            <a:off x="1463050" y="3643587"/>
            <a:ext cx="9544200" cy="24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</a:rPr>
              <a:t>https://campus.datacamp.com/courses/data-manipulation-in-sql/short-and-simple-subqueries?ex=9</a:t>
            </a:r>
            <a:endParaRPr sz="1800">
              <a:solidFill>
                <a:srgbClr val="0000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https://campus.datacamp.com/courses/data-manipulation-in-sql/short-and-simple-subqueries?ex=10</a:t>
            </a:r>
            <a:r>
              <a:rPr lang="en-US" sz="1800">
                <a:solidFill>
                  <a:schemeClr val="dk1"/>
                </a:solidFill>
              </a:rPr>
              <a:t> 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5" name="Google Shape;915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71200" y="2631415"/>
            <a:ext cx="5694120" cy="607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71210" y="4295310"/>
            <a:ext cx="6551280" cy="598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" name="Google Shape;921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7440" y="2332080"/>
            <a:ext cx="7211880" cy="39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65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2760" y="2140560"/>
            <a:ext cx="4771440" cy="3944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6120" y="3038040"/>
            <a:ext cx="4771440" cy="214956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6"/>
          <p:cNvSpPr/>
          <p:nvPr/>
        </p:nvSpPr>
        <p:spPr>
          <a:xfrm>
            <a:off x="1202760" y="284040"/>
            <a:ext cx="9780840" cy="150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55280" y="418320"/>
            <a:ext cx="4771440" cy="113328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6"/>
          <p:cNvSpPr/>
          <p:nvPr/>
        </p:nvSpPr>
        <p:spPr>
          <a:xfrm>
            <a:off x="1554480" y="6237000"/>
            <a:ext cx="906732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https://medium.com/@abhishekblogger/sql-tips-and-tricks-the-with-clause-1a78af758af7</a:t>
            </a:r>
            <a:r>
              <a:rPr b="0" i="0" lang="en-US" sz="1800" u="none" cap="none" strike="noStrike">
                <a:solidFill>
                  <a:srgbClr val="6EAC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66"/>
          <p:cNvSpPr/>
          <p:nvPr/>
        </p:nvSpPr>
        <p:spPr>
          <a:xfrm>
            <a:off x="609480" y="1604520"/>
            <a:ext cx="10970640" cy="189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220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US" sz="32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maximum percentage of women in parliament for each continent listed in monarchs table.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8" name="Google Shape;928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680" y="3406680"/>
            <a:ext cx="5787000" cy="1895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29160" y="3383280"/>
            <a:ext cx="4381920" cy="1895040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66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solve?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" name="Google Shape;935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2640" y="1604520"/>
            <a:ext cx="4645800" cy="3975480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67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Step1 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7" name="Google Shape;937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1600" y="2715840"/>
            <a:ext cx="5352480" cy="1752480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67"/>
          <p:cNvSpPr/>
          <p:nvPr/>
        </p:nvSpPr>
        <p:spPr>
          <a:xfrm>
            <a:off x="2503080" y="1939680"/>
            <a:ext cx="1701360" cy="344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From 2 tables?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3" name="Google Shape;943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0760" y="1604520"/>
            <a:ext cx="2869560" cy="3975480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68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 2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68"/>
          <p:cNvSpPr/>
          <p:nvPr/>
        </p:nvSpPr>
        <p:spPr>
          <a:xfrm>
            <a:off x="6231960" y="1604520"/>
            <a:ext cx="5352480" cy="39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2200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Duplicates? 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2200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 perc?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0" name="Google Shape;950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1120" y="1604520"/>
            <a:ext cx="5067000" cy="3975480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69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Done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69"/>
          <p:cNvSpPr/>
          <p:nvPr/>
        </p:nvSpPr>
        <p:spPr>
          <a:xfrm>
            <a:off x="1097280" y="6126480"/>
            <a:ext cx="5424480" cy="344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How did we decide which table should be the inner?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69"/>
          <p:cNvSpPr/>
          <p:nvPr/>
        </p:nvSpPr>
        <p:spPr>
          <a:xfrm>
            <a:off x="8682840" y="6145920"/>
            <a:ext cx="1739520" cy="344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Is it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?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8" name="Google Shape;958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20" y="1742760"/>
            <a:ext cx="5352840" cy="3698280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70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70"/>
          <p:cNvSpPr/>
          <p:nvPr/>
        </p:nvSpPr>
        <p:spPr>
          <a:xfrm>
            <a:off x="6258600" y="1875240"/>
            <a:ext cx="5352840" cy="39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256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query execution plan, subqueries in SELECT and WHERE statements are analogous to joins, unlike FROM. 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5" name="Google Shape;965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800" y="1604160"/>
            <a:ext cx="4262400" cy="2692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78800" y="1604160"/>
            <a:ext cx="4321800" cy="3332160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71"/>
          <p:cNvSpPr/>
          <p:nvPr/>
        </p:nvSpPr>
        <p:spPr>
          <a:xfrm>
            <a:off x="731520" y="6400800"/>
            <a:ext cx="13598280" cy="344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https://learnsql.com/blog/inline-query-in-sql/#:~:text=The%20first%20difference%20is%20that,work%20as%20a%20single%20value</a:t>
            </a:r>
            <a:r>
              <a:rPr b="0" i="0" lang="en-US" sz="1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8" name="Google Shape;968;p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57920" y="2360160"/>
            <a:ext cx="2538720" cy="3307680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71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71"/>
          <p:cNvSpPr/>
          <p:nvPr/>
        </p:nvSpPr>
        <p:spPr>
          <a:xfrm>
            <a:off x="274320" y="5943600"/>
            <a:ext cx="9114480" cy="344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https://asktom.oracle.com/pls/apex/asktom.search?tag=regarding-subquery-terminology</a:t>
            </a:r>
            <a:r>
              <a:rPr b="0" i="0" lang="en-US" sz="1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5" name="Google Shape;975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1680" y="1604520"/>
            <a:ext cx="7085880" cy="3975840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p72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Spare the first part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Google Shape;981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495520"/>
            <a:ext cx="2859840" cy="3172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97680" y="2427120"/>
            <a:ext cx="4107600" cy="324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0" y="2493000"/>
            <a:ext cx="2980440" cy="308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73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74"/>
          <p:cNvSpPr/>
          <p:nvPr/>
        </p:nvSpPr>
        <p:spPr>
          <a:xfrm>
            <a:off x="1202760" y="284040"/>
            <a:ext cx="9780840" cy="150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COMMON TABLE EXPRESSIONS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1" name="Google Shape;991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2760" y="2440440"/>
            <a:ext cx="4771440" cy="114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6120" y="3589560"/>
            <a:ext cx="4771440" cy="104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02760" y="4520880"/>
            <a:ext cx="4771440" cy="1378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75"/>
          <p:cNvSpPr/>
          <p:nvPr/>
        </p:nvSpPr>
        <p:spPr>
          <a:xfrm>
            <a:off x="1202760" y="284040"/>
            <a:ext cx="9780840" cy="150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WITH CLAUSE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0" name="Google Shape;1000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3040" y="2267280"/>
            <a:ext cx="4340880" cy="26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59000" y="2244240"/>
            <a:ext cx="4578480" cy="2692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1880" y="5351040"/>
            <a:ext cx="10971360" cy="1048680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75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75"/>
          <p:cNvSpPr/>
          <p:nvPr/>
        </p:nvSpPr>
        <p:spPr>
          <a:xfrm>
            <a:off x="2103120" y="6511680"/>
            <a:ext cx="3288600" cy="345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WHERE / SELECT / FROM ??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2760" y="2527560"/>
            <a:ext cx="4771440" cy="3170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6120" y="2981160"/>
            <a:ext cx="4771440" cy="226332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7"/>
          <p:cNvSpPr/>
          <p:nvPr/>
        </p:nvSpPr>
        <p:spPr>
          <a:xfrm>
            <a:off x="1202760" y="284040"/>
            <a:ext cx="9780840" cy="150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9" name="Google Shape;1009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20" y="2743200"/>
            <a:ext cx="5353200" cy="974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5120" y="2468880"/>
            <a:ext cx="5280840" cy="15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76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76"/>
          <p:cNvSpPr/>
          <p:nvPr/>
        </p:nvSpPr>
        <p:spPr>
          <a:xfrm>
            <a:off x="822924" y="2194550"/>
            <a:ext cx="42126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highlight>
                  <a:srgbClr val="FFFF00"/>
                </a:highlight>
              </a:rPr>
              <a:t>Create </a:t>
            </a:r>
            <a:r>
              <a:rPr lang="en-US" sz="1800">
                <a:highlight>
                  <a:srgbClr val="FFFF00"/>
                </a:highlight>
              </a:rPr>
              <a:t>average</a:t>
            </a:r>
            <a:r>
              <a:rPr lang="en-US" sz="1800">
                <a:highlight>
                  <a:srgbClr val="FFFF00"/>
                </a:highlight>
              </a:rPr>
              <a:t> salary table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76"/>
          <p:cNvSpPr/>
          <p:nvPr/>
        </p:nvSpPr>
        <p:spPr>
          <a:xfrm>
            <a:off x="8412480" y="2103120"/>
            <a:ext cx="700920" cy="345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JOIN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4" name="Google Shape;1014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73760" y="4113360"/>
            <a:ext cx="1551240" cy="1646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75120" y="4196880"/>
            <a:ext cx="4212720" cy="2477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76"/>
          <p:cNvSpPr/>
          <p:nvPr/>
        </p:nvSpPr>
        <p:spPr>
          <a:xfrm>
            <a:off x="11155674" y="5120650"/>
            <a:ext cx="12063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FROM?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20" y="2743200"/>
            <a:ext cx="5353200" cy="974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5120" y="2468880"/>
            <a:ext cx="5280840" cy="15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77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77"/>
          <p:cNvSpPr/>
          <p:nvPr/>
        </p:nvSpPr>
        <p:spPr>
          <a:xfrm>
            <a:off x="822960" y="2194560"/>
            <a:ext cx="1162800" cy="345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GET AG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p77"/>
          <p:cNvSpPr/>
          <p:nvPr/>
        </p:nvSpPr>
        <p:spPr>
          <a:xfrm>
            <a:off x="8412480" y="2103120"/>
            <a:ext cx="700920" cy="345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JOIN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Google Shape;1026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73760" y="4113360"/>
            <a:ext cx="1551240" cy="1646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31920" y="4297680"/>
            <a:ext cx="4212720" cy="247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7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21040" y="4320720"/>
            <a:ext cx="3598920" cy="1713240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77"/>
          <p:cNvSpPr/>
          <p:nvPr/>
        </p:nvSpPr>
        <p:spPr>
          <a:xfrm>
            <a:off x="8595349" y="6492250"/>
            <a:ext cx="15513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Drawbacks?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p77"/>
          <p:cNvSpPr/>
          <p:nvPr/>
        </p:nvSpPr>
        <p:spPr>
          <a:xfrm>
            <a:off x="822924" y="2194550"/>
            <a:ext cx="42126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highlight>
                  <a:srgbClr val="FFFF00"/>
                </a:highlight>
              </a:rPr>
              <a:t>Create average salary table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20" y="2743200"/>
            <a:ext cx="5353200" cy="974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5120" y="2468880"/>
            <a:ext cx="5280840" cy="15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Google Shape;1037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66160" y="4206240"/>
            <a:ext cx="4516920" cy="2352240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78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78"/>
          <p:cNvSpPr/>
          <p:nvPr/>
        </p:nvSpPr>
        <p:spPr>
          <a:xfrm>
            <a:off x="8412480" y="2103120"/>
            <a:ext cx="700920" cy="345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JOIN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78"/>
          <p:cNvSpPr/>
          <p:nvPr/>
        </p:nvSpPr>
        <p:spPr>
          <a:xfrm>
            <a:off x="822924" y="2194550"/>
            <a:ext cx="42126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highlight>
                  <a:srgbClr val="FFFF00"/>
                </a:highlight>
              </a:rPr>
              <a:t>Create average salary table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20" y="2198880"/>
            <a:ext cx="5353200" cy="2787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1600" y="2237400"/>
            <a:ext cx="5353200" cy="2710440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79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80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Basic syntax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80"/>
          <p:cNvSpPr/>
          <p:nvPr/>
        </p:nvSpPr>
        <p:spPr>
          <a:xfrm>
            <a:off x="609480" y="1604520"/>
            <a:ext cx="5353200" cy="189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80"/>
          <p:cNvSpPr/>
          <p:nvPr/>
        </p:nvSpPr>
        <p:spPr>
          <a:xfrm>
            <a:off x="6231960" y="1604520"/>
            <a:ext cx="5353200" cy="3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80"/>
          <p:cNvSpPr/>
          <p:nvPr/>
        </p:nvSpPr>
        <p:spPr>
          <a:xfrm>
            <a:off x="609480" y="3682080"/>
            <a:ext cx="5353200" cy="189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6" name="Google Shape;1056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7440" y="1933560"/>
            <a:ext cx="7075800" cy="2989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81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Comparison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81"/>
          <p:cNvSpPr/>
          <p:nvPr/>
        </p:nvSpPr>
        <p:spPr>
          <a:xfrm>
            <a:off x="609480" y="1604520"/>
            <a:ext cx="5353200" cy="189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81"/>
          <p:cNvSpPr/>
          <p:nvPr/>
        </p:nvSpPr>
        <p:spPr>
          <a:xfrm>
            <a:off x="6231960" y="1604520"/>
            <a:ext cx="5353200" cy="3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81"/>
          <p:cNvSpPr/>
          <p:nvPr/>
        </p:nvSpPr>
        <p:spPr>
          <a:xfrm>
            <a:off x="609480" y="3682080"/>
            <a:ext cx="5353200" cy="189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5" name="Google Shape;1065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040" y="2499840"/>
            <a:ext cx="11943000" cy="3351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82"/>
          <p:cNvSpPr/>
          <p:nvPr/>
        </p:nvSpPr>
        <p:spPr>
          <a:xfrm>
            <a:off x="1202760" y="284040"/>
            <a:ext cx="9780840" cy="150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MULTIPLE WITH CLAUSES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2" name="Google Shape;1072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3040" y="2267280"/>
            <a:ext cx="4340880" cy="26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59000" y="2244240"/>
            <a:ext cx="4578480" cy="2692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2960" y="5120640"/>
            <a:ext cx="10971360" cy="1048680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82"/>
          <p:cNvSpPr/>
          <p:nvPr/>
        </p:nvSpPr>
        <p:spPr>
          <a:xfrm>
            <a:off x="4698590" y="6013950"/>
            <a:ext cx="1385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+ location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83"/>
          <p:cNvSpPr/>
          <p:nvPr/>
        </p:nvSpPr>
        <p:spPr>
          <a:xfrm>
            <a:off x="1202760" y="284040"/>
            <a:ext cx="9780840" cy="150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2" name="Google Shape;1082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960" y="640080"/>
            <a:ext cx="4931640" cy="3032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7920" y="640080"/>
            <a:ext cx="4578480" cy="3016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10840" y="4114800"/>
            <a:ext cx="5932080" cy="2626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9" name="Google Shape;1089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440" y="1604160"/>
            <a:ext cx="4606920" cy="189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1600" y="1627920"/>
            <a:ext cx="5353200" cy="18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25920" y="3681720"/>
            <a:ext cx="4511160" cy="2809440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84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solution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85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Alternative solution 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8" name="Google Shape;1098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20" y="1925640"/>
            <a:ext cx="5353200" cy="33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9" name="Google Shape;1099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1160" y="1604520"/>
            <a:ext cx="4474080" cy="39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85"/>
          <p:cNvSpPr/>
          <p:nvPr/>
        </p:nvSpPr>
        <p:spPr>
          <a:xfrm>
            <a:off x="1188727" y="5852150"/>
            <a:ext cx="13785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12 </a:t>
            </a:r>
            <a:r>
              <a:rPr lang="en-US" sz="1800">
                <a:highlight>
                  <a:srgbClr val="FFFF00"/>
                </a:highlight>
              </a:rPr>
              <a:t>L</a:t>
            </a: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ines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85"/>
          <p:cNvSpPr/>
          <p:nvPr/>
        </p:nvSpPr>
        <p:spPr>
          <a:xfrm>
            <a:off x="7406656" y="5943600"/>
            <a:ext cx="15264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17 </a:t>
            </a:r>
            <a:r>
              <a:rPr lang="en-US" sz="1800">
                <a:highlight>
                  <a:srgbClr val="FFFF00"/>
                </a:highlight>
              </a:rPr>
              <a:t>L</a:t>
            </a: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ines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2021-02-25T12:39:56Z</dcterms:created>
  <dc:creator>santarabantoosoo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18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138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198</vt:i4>
  </property>
</Properties>
</file>